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30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341" r:id="rId2"/>
    <p:sldId id="331" r:id="rId3"/>
    <p:sldId id="346" r:id="rId4"/>
    <p:sldId id="348" r:id="rId5"/>
    <p:sldId id="347" r:id="rId6"/>
    <p:sldId id="349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7" r:id="rId15"/>
    <p:sldId id="379" r:id="rId16"/>
    <p:sldId id="358" r:id="rId17"/>
    <p:sldId id="359" r:id="rId18"/>
    <p:sldId id="360" r:id="rId19"/>
    <p:sldId id="361" r:id="rId20"/>
    <p:sldId id="362" r:id="rId21"/>
    <p:sldId id="373" r:id="rId22"/>
    <p:sldId id="363" r:id="rId23"/>
    <p:sldId id="365" r:id="rId24"/>
    <p:sldId id="366" r:id="rId25"/>
    <p:sldId id="380" r:id="rId26"/>
    <p:sldId id="381" r:id="rId27"/>
    <p:sldId id="375" r:id="rId28"/>
    <p:sldId id="368" r:id="rId29"/>
    <p:sldId id="369" r:id="rId30"/>
    <p:sldId id="376" r:id="rId31"/>
    <p:sldId id="374" r:id="rId32"/>
    <p:sldId id="370" r:id="rId33"/>
    <p:sldId id="372" r:id="rId34"/>
    <p:sldId id="378" r:id="rId35"/>
    <p:sldId id="377" r:id="rId36"/>
  </p:sldIdLst>
  <p:sldSz cx="9144000" cy="6858000" type="screen4x3"/>
  <p:notesSz cx="6858000" cy="9144000"/>
  <p:custShowLst>
    <p:custShow name="Unterwiesener im Digitalfunk" id="0">
      <p:sldLst>
        <p:sld r:id="rId2"/>
        <p:sld r:id="rId3"/>
        <p:sld r:id="rId4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22"/>
        <p:sld r:id="rId23"/>
        <p:sld r:id="rId24"/>
        <p:sld r:id="rId25"/>
        <p:sld r:id="rId28"/>
        <p:sld r:id="rId29"/>
        <p:sld r:id="rId31"/>
        <p:sld r:id="rId30"/>
        <p:sld r:id="rId32"/>
        <p:sld r:id="rId33"/>
        <p:sld r:id="rId34"/>
        <p:sld r:id="rId35"/>
      </p:sldLst>
    </p:custShow>
    <p:custShow name="Aufbaulehrgang Digitalfunk" id="1">
      <p:sldLst>
        <p:sld r:id="rId2"/>
        <p:sld r:id="rId22"/>
        <p:sld r:id="rId23"/>
        <p:sld r:id="rId24"/>
        <p:sld r:id="rId25"/>
        <p:sld r:id="rId28"/>
        <p:sld r:id="rId29"/>
        <p:sld r:id="rId31"/>
        <p:sld r:id="rId30"/>
        <p:sld r:id="rId32"/>
        <p:sld r:id="rId33"/>
        <p:sld r:id="rId34"/>
        <p:sld r:id="rId35"/>
      </p:sldLst>
    </p:custShow>
    <p:custShow name="Sprechfunker Digitalfunk" id="2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7"/>
        <p:sld r:id="rId18"/>
        <p:sld r:id="rId19"/>
        <p:sld r:id="rId20"/>
        <p:sld r:id="rId21"/>
        <p:sld r:id="rId22"/>
        <p:sld r:id="rId23"/>
        <p:sld r:id="rId24"/>
        <p:sld r:id="rId25"/>
        <p:sld r:id="rId28"/>
        <p:sld r:id="rId29"/>
        <p:sld r:id="rId31"/>
        <p:sld r:id="rId30"/>
        <p:sld r:id="rId32"/>
        <p:sld r:id="rId33"/>
        <p:sld r:id="rId34"/>
        <p:sld r:id="rId35"/>
      </p:sldLst>
    </p:custShow>
  </p:custShow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 Schlereth" initials="T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A0000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89960" autoAdjust="0"/>
  </p:normalViewPr>
  <p:slideViewPr>
    <p:cSldViewPr snapToGrid="0" snapToObjects="1">
      <p:cViewPr varScale="1">
        <p:scale>
          <a:sx n="60" d="100"/>
          <a:sy n="60" d="100"/>
        </p:scale>
        <p:origin x="136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6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25.09.2021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734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Zurufabfrage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6197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Gruppen-Puzzle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246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Gruppen-Puzzle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935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 (kurz)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METHODE</a:t>
            </a: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Murmelgruppe:</a:t>
            </a:r>
            <a:r>
              <a:rPr lang="de-DE" baseline="0" dirty="0"/>
              <a:t> Gegenseitig buchstabieren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920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Quelle: DIN 5009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 (kurz)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METHODE</a:t>
            </a: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Murmelgruppe:</a:t>
            </a:r>
            <a:r>
              <a:rPr lang="de-DE" baseline="0" dirty="0"/>
              <a:t> Gegenseitig buchstabieren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2617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METHODE</a:t>
            </a: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Murmelgruppe:</a:t>
            </a:r>
            <a:r>
              <a:rPr lang="de-DE" baseline="0" dirty="0"/>
              <a:t> Gegenseitig buchstabieren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0914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7181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154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331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163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HINWEISE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ZUWEISUNG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Unterwiesener: ja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Aufbaulehrgang: nein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098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  <a:r>
              <a:rPr lang="de-DE" b="0" baseline="0" dirty="0"/>
              <a:t> (Sprechfunker TM14, Unterwiesener), Zurufabfrage (Aufbaulehrgang)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2736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Zurufabfrage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7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6491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99482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3869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Beispiele: </a:t>
            </a:r>
          </a:p>
          <a:p>
            <a:r>
              <a:rPr lang="de-DE" b="0" dirty="0"/>
              <a:t>Fahrzeug hat 4 Atemschutzgeräte und rückt mit mindestens 4 Atemschutzgeräteträgern aus ► keine Meldung notwendig. </a:t>
            </a:r>
          </a:p>
          <a:p>
            <a:r>
              <a:rPr lang="de-DE" b="0" dirty="0"/>
              <a:t>Fahrzeug hat 4 Atemschutzgeräte und rückt mit nur 2 Atemschutzgeräteträgern aus ► Mitteilung, dass nur 2 PAs ausrücken. </a:t>
            </a:r>
          </a:p>
          <a:p>
            <a:r>
              <a:rPr lang="de-DE" b="0" dirty="0"/>
              <a:t>Sind Atemschutzgeräte bei der ILS z.B. wegen Wartung bereits abgemeldet und deshalb bei einem Einsatz nicht verfügbar ► keine Meldung notwendig. 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4676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542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2286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Lehrvortrag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2778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dirty="0"/>
              <a:t>Es gibt verschiedene Möglichkeiten weitere Einsatzmittel bei der ILS nachzufordern: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Allgemeine Einsatzmitteltypen: z.B. benötigen zwei weitere DLK 23/12 oder zwei weitere Löschzüge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Anforderungen durch Schlagwort- bzw. Einsatzstichworterhöhungen: Hiermit werden auch alle zugehörigen Maßnahmen, Module oder sonstige planerische Hintergedanken (z.B. Einsatzleitung – Führungsstufe,      Verständigungspflichten) mit angepasst.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Gezielte Anforderung der Nachalarmierung einer Einheit anhand deren</a:t>
            </a:r>
            <a:r>
              <a:rPr lang="de-DE" baseline="0" dirty="0"/>
              <a:t> A</a:t>
            </a:r>
            <a:r>
              <a:rPr lang="de-DE" dirty="0"/>
              <a:t>larmwege:</a:t>
            </a:r>
            <a:r>
              <a:rPr lang="de-DE" baseline="0" dirty="0"/>
              <a:t> z.B. </a:t>
            </a:r>
            <a:r>
              <a:rPr lang="de-DE" dirty="0"/>
              <a:t>„Lösen Sie Vollalarm für die Feuerwehr XY aus“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700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086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2723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0412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8890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Einrückmeldung bei</a:t>
            </a:r>
            <a:r>
              <a:rPr lang="de-DE" b="0" baseline="0" dirty="0"/>
              <a:t> Übungen und Bewegungsfahrten wie </a:t>
            </a:r>
            <a:r>
              <a:rPr lang="de-DE" b="0" baseline="0"/>
              <a:t>bei Einsätzen.</a:t>
            </a:r>
            <a:endParaRPr lang="de-DE" b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aseline="0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284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4718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526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dirty="0"/>
              <a:t>Rollenspiel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818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018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284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b="1" dirty="0"/>
          </a:p>
          <a:p>
            <a:r>
              <a:rPr lang="de-DE" b="1" dirty="0"/>
              <a:t>METHODE</a:t>
            </a:r>
          </a:p>
          <a:p>
            <a:r>
              <a:rPr lang="de-DE" dirty="0"/>
              <a:t>Rollenspiel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76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fv-sw.de/kfv-up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96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2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22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5923856" y="0"/>
            <a:ext cx="3220144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83029" y="3149570"/>
            <a:ext cx="5522685" cy="2031999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283029" y="5558974"/>
            <a:ext cx="5522685" cy="8853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de-DE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283029" y="5341237"/>
            <a:ext cx="55226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283029" y="2699650"/>
            <a:ext cx="5522685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21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9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13" name="Titel 6"/>
          <p:cNvSpPr>
            <a:spLocks noGrp="1"/>
          </p:cNvSpPr>
          <p:nvPr>
            <p:ph type="title"/>
          </p:nvPr>
        </p:nvSpPr>
        <p:spPr>
          <a:xfrm>
            <a:off x="144000" y="318221"/>
            <a:ext cx="5778498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4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5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144000" y="72000"/>
            <a:ext cx="57784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– </a:t>
            </a:r>
            <a:r>
              <a:rPr lang="de-DE" sz="1600" i="1" dirty="0">
                <a:solidFill>
                  <a:schemeClr val="bg1"/>
                </a:solidFill>
              </a:rPr>
              <a:t>Grundsätze des Sprechfunkbetriebs</a:t>
            </a:r>
          </a:p>
        </p:txBody>
      </p:sp>
    </p:spTree>
    <p:extLst>
      <p:ext uri="{BB962C8B-B14F-4D97-AF65-F5344CB8AC3E}">
        <p14:creationId xmlns:p14="http://schemas.microsoft.com/office/powerpoint/2010/main" val="28197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44000" y="318221"/>
            <a:ext cx="5778498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44000" y="72000"/>
            <a:ext cx="57784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– </a:t>
            </a:r>
            <a:r>
              <a:rPr lang="de-DE" sz="1600" i="1" dirty="0">
                <a:solidFill>
                  <a:schemeClr val="bg1"/>
                </a:solidFill>
              </a:rPr>
              <a:t>Grundsätze des Sprechfunkbetriebs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7"/>
            <a:ext cx="864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252000" y="5616563"/>
            <a:ext cx="864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1442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401" y="48666"/>
            <a:ext cx="5778499" cy="1077218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348510" y="1468584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Digitalfunk-Organisation Kreisbrandinspektion Schweinfurt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730940" y="1468584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1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1348510" y="2102435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Grundsätze</a:t>
            </a:r>
            <a:r>
              <a:rPr lang="de-DE" baseline="0" dirty="0"/>
              <a:t> Rahmenvertrag</a:t>
            </a:r>
            <a:endParaRPr lang="de-DE" dirty="0"/>
          </a:p>
        </p:txBody>
      </p:sp>
      <p:sp>
        <p:nvSpPr>
          <p:cNvPr id="17" name="Rechteck 16"/>
          <p:cNvSpPr/>
          <p:nvPr userDrawn="1"/>
        </p:nvSpPr>
        <p:spPr>
          <a:xfrm>
            <a:off x="730940" y="2102435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2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1348510" y="2738608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Vorstellung der Endgeräte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730940" y="2738608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3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348510" y="3368952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Bestellvorgang und Bestellpakete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730940" y="3368952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4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1348510" y="3999296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Einbaubeispiele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730940" y="3999296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1348510" y="4629640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Service-Ablauf und technische Unterstützung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730940" y="4629640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6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1348510" y="5259984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Ausblick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730940" y="5259984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17797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-1"/>
            <a:ext cx="9144000" cy="8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48872" cy="468000"/>
          </a:xfrm>
        </p:spPr>
        <p:txBody>
          <a:bodyPr>
            <a:normAutofit/>
          </a:bodyPr>
          <a:lstStyle>
            <a:lvl1pPr algn="l">
              <a:defRPr sz="200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8219256" cy="5073427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20.11.2014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Ralf Weippert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79512" y="44624"/>
            <a:ext cx="6624736" cy="359140"/>
          </a:xfrm>
        </p:spPr>
        <p:txBody>
          <a:bodyPr>
            <a:noAutofit/>
          </a:bodyPr>
          <a:lstStyle>
            <a:lvl1pPr marL="0" indent="0">
              <a:buNone/>
              <a:defRPr sz="1400" i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Subtitelmasterformat durch Klicken bearbeiten</a:t>
            </a:r>
          </a:p>
        </p:txBody>
      </p:sp>
      <p:pic>
        <p:nvPicPr>
          <p:cNvPr id="18" name="Picture 2" descr="Logo-KFV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0963"/>
            <a:ext cx="33813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89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63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30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8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7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3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1" r:id="rId13"/>
    <p:sldLayoutId id="2147483665" r:id="rId14"/>
    <p:sldLayoutId id="2147483663" r:id="rId15"/>
    <p:sldLayoutId id="2147483666" r:id="rId1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23.xml"/><Relationship Id="rId7" Type="http://schemas.openxmlformats.org/officeDocument/2006/relationships/slide" Target="slide2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28.xml"/><Relationship Id="rId5" Type="http://schemas.openxmlformats.org/officeDocument/2006/relationships/slide" Target="slide27.xml"/><Relationship Id="rId4" Type="http://schemas.openxmlformats.org/officeDocument/2006/relationships/slide" Target="slide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b="1" dirty="0"/>
              <a:t>Grundsätze des Sprechfunkbetriebs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83029" y="5616308"/>
            <a:ext cx="5522685" cy="885362"/>
          </a:xfrm>
        </p:spPr>
        <p:txBody>
          <a:bodyPr/>
          <a:lstStyle/>
          <a:p>
            <a:r>
              <a:rPr lang="de-DE" dirty="0"/>
              <a:t>Stand 27.06.2019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83029" y="2801248"/>
            <a:ext cx="5522685" cy="377378"/>
          </a:xfrm>
        </p:spPr>
        <p:txBody>
          <a:bodyPr>
            <a:normAutofit lnSpcReduction="10000"/>
          </a:bodyPr>
          <a:lstStyle/>
          <a:p>
            <a:r>
              <a:rPr lang="de-DE" dirty="0"/>
              <a:t>Ausbildung Sprechfunk</a:t>
            </a:r>
          </a:p>
        </p:txBody>
      </p:sp>
    </p:spTree>
    <p:extLst>
      <p:ext uri="{BB962C8B-B14F-4D97-AF65-F5344CB8AC3E}">
        <p14:creationId xmlns:p14="http://schemas.microsoft.com/office/powerpoint/2010/main" val="37843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Funkgespräch</a:t>
            </a:r>
            <a:br>
              <a:rPr lang="de-DE" dirty="0"/>
            </a:br>
            <a:r>
              <a:rPr lang="de-DE" dirty="0"/>
              <a:t>Beispiel 2 mit verkürztem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67619" y="3995920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2354263" y="3887638"/>
            <a:ext cx="2586037" cy="100191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Hier Florian Hambach 21/1, verstanden, Ende!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4832346" y="1945758"/>
            <a:ext cx="2586037" cy="2671444"/>
          </a:xfrm>
          <a:prstGeom prst="homePlate">
            <a:avLst>
              <a:gd name="adj" fmla="val 2121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Florian Hambach 21/1 von Florian Pfändhausen 48/1, der Tank ist wieder aufgefüllt, auf erneuter Anfahrt zur Einsatzstelle, kommen!</a:t>
            </a:r>
          </a:p>
        </p:txBody>
      </p:sp>
      <p:pic>
        <p:nvPicPr>
          <p:cNvPr id="91" name="Grafik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18" y="3348200"/>
            <a:ext cx="1136019" cy="48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66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Grundsätze für den Sprechfunkverkehr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Strenge Funkdisziplin</a:t>
            </a:r>
          </a:p>
          <a:p>
            <a:r>
              <a:rPr lang="de-DE" dirty="0"/>
              <a:t>Höflichkeitsformeln unterlassen</a:t>
            </a:r>
          </a:p>
          <a:p>
            <a:r>
              <a:rPr lang="de-DE" dirty="0"/>
              <a:t>Deutlich und nicht zu schnell sprechen</a:t>
            </a:r>
          </a:p>
          <a:p>
            <a:r>
              <a:rPr lang="de-DE" dirty="0"/>
              <a:t>Nicht zu laut sprechen</a:t>
            </a:r>
          </a:p>
          <a:p>
            <a:r>
              <a:rPr lang="de-DE" dirty="0"/>
              <a:t>Abkürzungen vermeiden</a:t>
            </a:r>
          </a:p>
          <a:p>
            <a:r>
              <a:rPr lang="de-DE" dirty="0"/>
              <a:t>Zahlen unverwechselbar aussprechen</a:t>
            </a:r>
          </a:p>
          <a:p>
            <a:r>
              <a:rPr lang="de-DE" dirty="0"/>
              <a:t>Personennamen und Amtsbezeichnungen nur in begründeten Fällen nennen</a:t>
            </a:r>
          </a:p>
          <a:p>
            <a:r>
              <a:rPr lang="de-DE" dirty="0"/>
              <a:t>Eigennamen und schwer verständliche Wörter buchstabieren</a:t>
            </a:r>
          </a:p>
          <a:p>
            <a:r>
              <a:rPr lang="de-DE" dirty="0"/>
              <a:t>Teilnehmer mit „Sie“ anreden</a:t>
            </a:r>
          </a:p>
          <a:p>
            <a:r>
              <a:rPr lang="de-DE" dirty="0"/>
              <a:t>Einsatzrelevante Daten eines Auftrags wiederholen</a:t>
            </a:r>
          </a:p>
        </p:txBody>
      </p:sp>
    </p:spTree>
    <p:extLst>
      <p:ext uri="{BB962C8B-B14F-4D97-AF65-F5344CB8AC3E}">
        <p14:creationId xmlns:p14="http://schemas.microsoft.com/office/powerpoint/2010/main" val="47730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Feste Betriebsworte</a:t>
            </a:r>
            <a:br>
              <a:rPr lang="de-DE" dirty="0"/>
            </a:br>
            <a:r>
              <a:rPr lang="de-DE" dirty="0"/>
              <a:t>Teil 1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4572022" y="4436214"/>
            <a:ext cx="3958275" cy="1152000"/>
            <a:chOff x="4572022" y="4855934"/>
            <a:chExt cx="3958275" cy="1152000"/>
          </a:xfrm>
        </p:grpSpPr>
        <p:sp>
          <p:nvSpPr>
            <p:cNvPr id="8" name="Rechteck 7"/>
            <p:cNvSpPr/>
            <p:nvPr/>
          </p:nvSpPr>
          <p:spPr>
            <a:xfrm>
              <a:off x="4572022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Ich buchstabiere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6190297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Ankündigung, immer vor dem folgenden buchstabierten Wort oder  Gesprächsteil zu nennen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393487" y="1764452"/>
            <a:ext cx="3970537" cy="1152000"/>
            <a:chOff x="393487" y="2184172"/>
            <a:chExt cx="3970537" cy="1152000"/>
          </a:xfrm>
        </p:grpSpPr>
        <p:sp>
          <p:nvSpPr>
            <p:cNvPr id="14" name="Rechteck 13"/>
            <p:cNvSpPr/>
            <p:nvPr/>
          </p:nvSpPr>
          <p:spPr>
            <a:xfrm>
              <a:off x="393487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Kommen!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2024024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Aufforderung zur Antwort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393487" y="3100333"/>
            <a:ext cx="3970537" cy="1152000"/>
            <a:chOff x="393487" y="3506855"/>
            <a:chExt cx="3970537" cy="1152000"/>
          </a:xfrm>
        </p:grpSpPr>
        <p:sp>
          <p:nvSpPr>
            <p:cNvPr id="17" name="Rechteck 16"/>
            <p:cNvSpPr/>
            <p:nvPr/>
          </p:nvSpPr>
          <p:spPr>
            <a:xfrm>
              <a:off x="393487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von… / hier…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2024024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Bei Anruf und Anrufantwort immer vor dem eigenen Namen nennen</a:t>
              </a: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393487" y="4436214"/>
            <a:ext cx="3970537" cy="1152000"/>
            <a:chOff x="393487" y="4855934"/>
            <a:chExt cx="3970537" cy="1152000"/>
          </a:xfrm>
        </p:grpSpPr>
        <p:sp>
          <p:nvSpPr>
            <p:cNvPr id="20" name="Rechteck 19"/>
            <p:cNvSpPr/>
            <p:nvPr/>
          </p:nvSpPr>
          <p:spPr>
            <a:xfrm>
              <a:off x="393487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Verstanden (ggf. Uhrzeit), Ende!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024024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Empfangsbestätigung und Verkehrsschluss</a:t>
              </a: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4572022" y="1764452"/>
            <a:ext cx="3958275" cy="1152000"/>
            <a:chOff x="4572022" y="2184172"/>
            <a:chExt cx="3958275" cy="1152000"/>
          </a:xfrm>
        </p:grpSpPr>
        <p:sp>
          <p:nvSpPr>
            <p:cNvPr id="23" name="Rechteck 22"/>
            <p:cNvSpPr/>
            <p:nvPr/>
          </p:nvSpPr>
          <p:spPr>
            <a:xfrm>
              <a:off x="4572022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Frage…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6190297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Vor Fragen sprechen, um diese deutlich herauszuheben.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4572022" y="3100333"/>
            <a:ext cx="3958275" cy="1152000"/>
            <a:chOff x="4572022" y="3506855"/>
            <a:chExt cx="3958275" cy="1152000"/>
          </a:xfrm>
        </p:grpSpPr>
        <p:sp>
          <p:nvSpPr>
            <p:cNvPr id="26" name="Rechteck 25"/>
            <p:cNvSpPr/>
            <p:nvPr/>
          </p:nvSpPr>
          <p:spPr>
            <a:xfrm>
              <a:off x="4572022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Buchstabieren Sie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6190297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Aufforderung zum Buchstabieren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062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Feste Betriebsworte</a:t>
            </a:r>
            <a:br>
              <a:rPr lang="de-DE" dirty="0"/>
            </a:br>
            <a:r>
              <a:rPr lang="de-DE" dirty="0"/>
              <a:t>Teil 2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4572022" y="4511164"/>
            <a:ext cx="3958275" cy="1152000"/>
            <a:chOff x="4572022" y="4855934"/>
            <a:chExt cx="3958275" cy="1152000"/>
          </a:xfrm>
        </p:grpSpPr>
        <p:sp>
          <p:nvSpPr>
            <p:cNvPr id="8" name="Rechteck 7"/>
            <p:cNvSpPr/>
            <p:nvPr/>
          </p:nvSpPr>
          <p:spPr>
            <a:xfrm>
              <a:off x="4572022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Mayday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6190297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Kennwort für Einsatzkräfte in Not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393487" y="1839402"/>
            <a:ext cx="3970537" cy="1152000"/>
            <a:chOff x="393487" y="2184172"/>
            <a:chExt cx="3970537" cy="1152000"/>
          </a:xfrm>
        </p:grpSpPr>
        <p:sp>
          <p:nvSpPr>
            <p:cNvPr id="14" name="Rechteck 13"/>
            <p:cNvSpPr/>
            <p:nvPr/>
          </p:nvSpPr>
          <p:spPr>
            <a:xfrm>
              <a:off x="393487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Wiederholen Sie…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2024024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Aufforderung zum Wiederholen, ggf. mit Angabe von Einschränkungen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393487" y="3175283"/>
            <a:ext cx="3970537" cy="1152000"/>
            <a:chOff x="393487" y="3506855"/>
            <a:chExt cx="3970537" cy="1152000"/>
          </a:xfrm>
        </p:grpSpPr>
        <p:sp>
          <p:nvSpPr>
            <p:cNvPr id="17" name="Rechteck 16"/>
            <p:cNvSpPr/>
            <p:nvPr/>
          </p:nvSpPr>
          <p:spPr>
            <a:xfrm>
              <a:off x="393487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Ich wiederhole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2024024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Ankündigung der Wiederholung</a:t>
              </a: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393487" y="4511164"/>
            <a:ext cx="3970537" cy="1152000"/>
            <a:chOff x="393487" y="4855934"/>
            <a:chExt cx="3970537" cy="1152000"/>
          </a:xfrm>
        </p:grpSpPr>
        <p:sp>
          <p:nvSpPr>
            <p:cNvPr id="20" name="Rechteck 19"/>
            <p:cNvSpPr/>
            <p:nvPr/>
          </p:nvSpPr>
          <p:spPr>
            <a:xfrm>
              <a:off x="393487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Ich berichtige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024024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Fehler berichtigen, die Korrektur ist mit dem letzten richtigen gesprochenen Wort zu beginnen</a:t>
              </a: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4572022" y="1839402"/>
            <a:ext cx="3958275" cy="1152000"/>
            <a:chOff x="4572022" y="2184172"/>
            <a:chExt cx="3958275" cy="1152000"/>
          </a:xfrm>
        </p:grpSpPr>
        <p:sp>
          <p:nvSpPr>
            <p:cNvPr id="23" name="Rechteck 22"/>
            <p:cNvSpPr/>
            <p:nvPr/>
          </p:nvSpPr>
          <p:spPr>
            <a:xfrm>
              <a:off x="4572022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Übung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6190297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Zu Beginn einer Übung und in gewissen Zeitabständen ist auf den Übungsverkehr hinzuweisen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4572022" y="3175283"/>
            <a:ext cx="3958275" cy="1152000"/>
            <a:chOff x="4572022" y="3506855"/>
            <a:chExt cx="3958275" cy="1152000"/>
          </a:xfrm>
        </p:grpSpPr>
        <p:sp>
          <p:nvSpPr>
            <p:cNvPr id="26" name="Rechteck 25"/>
            <p:cNvSpPr/>
            <p:nvPr/>
          </p:nvSpPr>
          <p:spPr>
            <a:xfrm>
              <a:off x="4572022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 dirty="0"/>
                <a:t>Tatsache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6190297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Tatsachenmeldung während einer Übung sind mit dem Hinweis „Tatsache“ besonders zu kennzeichnen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0070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Buchstabieralphabet</a:t>
            </a:r>
            <a:br>
              <a:rPr lang="de-DE" dirty="0"/>
            </a:br>
            <a:r>
              <a:rPr lang="de-DE" dirty="0"/>
              <a:t>Inland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444178"/>
              </p:ext>
            </p:extLst>
          </p:nvPr>
        </p:nvGraphicFramePr>
        <p:xfrm>
          <a:off x="414000" y="1765209"/>
          <a:ext cx="8316000" cy="4356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Anton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Kaufmann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Ulrich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Ärger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Ludwig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Übermut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Berta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Martha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Viktor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Cäsar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Nordpol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Wilhelm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Dora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Otto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Xanthippe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Emil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Ökonom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Ypsilon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Friedrich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Paula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Zacharias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Gustav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Quelle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Charlotte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Heinrich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Richard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SCH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Schule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Ida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Samuel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ß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Eszett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Julius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Theodor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942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Buchstabieralphabet</a:t>
            </a:r>
            <a:br>
              <a:rPr lang="de-DE" dirty="0"/>
            </a:br>
            <a:r>
              <a:rPr lang="de-DE" dirty="0"/>
              <a:t>Inland – Zahlen und Zeichen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228116"/>
              </p:ext>
            </p:extLst>
          </p:nvPr>
        </p:nvGraphicFramePr>
        <p:xfrm>
          <a:off x="414000" y="1972245"/>
          <a:ext cx="8316000" cy="4356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Null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Leerzeichen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Gleichheitszeichen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Eins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Rautezeichen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Pluszeichen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Zwo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@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At-Zeichen / Klammeraffe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Minuszeichen / Bindestrich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Drei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Punkt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|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Senkrechter</a:t>
                      </a:r>
                      <a:r>
                        <a:rPr lang="de-DE" baseline="0" dirty="0"/>
                        <a:t> Strich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Vier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Doppelpunkt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$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Dollar-Zeichen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Fünf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Komma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Euro-Zeichen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Sechs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Semikolon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Prozent-Zeichen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Sieben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Sternchen / </a:t>
                      </a:r>
                      <a:r>
                        <a:rPr lang="de-DE" dirty="0" err="1"/>
                        <a:t>Asterisk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Anführungszeichen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Acht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Gradzeichen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Apostroph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Neun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~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Tilde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§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Paragraphen-Zeichen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&amp;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Und-Zeichen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Ausrufezeichen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1362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Buchstabieralphabet</a:t>
            </a:r>
            <a:br>
              <a:rPr lang="de-DE" dirty="0"/>
            </a:br>
            <a:r>
              <a:rPr lang="de-DE" dirty="0"/>
              <a:t>Nato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153616"/>
              </p:ext>
            </p:extLst>
          </p:nvPr>
        </p:nvGraphicFramePr>
        <p:xfrm>
          <a:off x="414000" y="1972245"/>
          <a:ext cx="8316000" cy="4356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Alpha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Kilo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Uniform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 + 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Lima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 + 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Bravo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Mike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Victor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Charly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November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Whiskey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Delta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Oscar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X-Ray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Echo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</a:t>
                      </a:r>
                      <a:r>
                        <a:rPr lang="de-DE" baseline="0" dirty="0"/>
                        <a:t> + E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Yankee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Foxtrott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Papa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Zulu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Golf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Quebec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Hotel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Romeo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India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Sierra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 dirty="0"/>
                        <a:t>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Juliette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 dirty="0"/>
                        <a:t>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Tango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933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Sammelruf</a:t>
            </a:r>
            <a:br>
              <a:rPr lang="de-DE" dirty="0"/>
            </a:br>
            <a:r>
              <a:rPr lang="de-DE" dirty="0"/>
              <a:t>Teil 1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 dirty="0"/>
          </a:p>
        </p:txBody>
      </p:sp>
      <p:grpSp>
        <p:nvGrpSpPr>
          <p:cNvPr id="25" name="Gruppieren 24"/>
          <p:cNvGrpSpPr/>
          <p:nvPr/>
        </p:nvGrpSpPr>
        <p:grpSpPr>
          <a:xfrm>
            <a:off x="250715" y="1739003"/>
            <a:ext cx="2520000" cy="1620000"/>
            <a:chOff x="898415" y="3128074"/>
            <a:chExt cx="2520000" cy="1620000"/>
          </a:xfrm>
        </p:grpSpPr>
        <p:sp>
          <p:nvSpPr>
            <p:cNvPr id="32" name="Rechteck 3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Anruf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&lt;Eigener Rufname&gt; an alle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[Ankündigung]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1. Gegenstelle&gt;, 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kommen!</a:t>
              </a:r>
            </a:p>
          </p:txBody>
        </p:sp>
      </p:grpSp>
      <p:sp>
        <p:nvSpPr>
          <p:cNvPr id="34" name="Gleichschenkliges Dreieck 33"/>
          <p:cNvSpPr/>
          <p:nvPr/>
        </p:nvSpPr>
        <p:spPr>
          <a:xfrm rot="10800000">
            <a:off x="250716" y="3465460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Gleichschenkliges Dreieck 34"/>
          <p:cNvSpPr/>
          <p:nvPr/>
        </p:nvSpPr>
        <p:spPr>
          <a:xfrm rot="5400000">
            <a:off x="2247761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6" name="Gruppieren 35"/>
          <p:cNvGrpSpPr/>
          <p:nvPr/>
        </p:nvGrpSpPr>
        <p:grpSpPr>
          <a:xfrm>
            <a:off x="250715" y="4166022"/>
            <a:ext cx="2520000" cy="1620000"/>
            <a:chOff x="898415" y="3128074"/>
            <a:chExt cx="2520000" cy="1620000"/>
          </a:xfrm>
        </p:grpSpPr>
        <p:sp>
          <p:nvSpPr>
            <p:cNvPr id="37" name="Rechteck 36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Anrufantwort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der 1. Gegenstelle&gt;, kommen!</a:t>
              </a: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3344807" y="4166022"/>
            <a:ext cx="2520000" cy="1620000"/>
            <a:chOff x="898415" y="3128074"/>
            <a:chExt cx="2520000" cy="1620000"/>
          </a:xfrm>
        </p:grpSpPr>
        <p:sp>
          <p:nvSpPr>
            <p:cNvPr id="40" name="Rechteck 39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Anruffortsetzung</a:t>
              </a:r>
            </a:p>
          </p:txBody>
        </p:sp>
        <p:sp>
          <p:nvSpPr>
            <p:cNvPr id="41" name="Rechteck 40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6438900" y="4178890"/>
            <a:ext cx="2520000" cy="1620000"/>
            <a:chOff x="898415" y="3128074"/>
            <a:chExt cx="2520000" cy="1620000"/>
          </a:xfrm>
        </p:grpSpPr>
        <p:sp>
          <p:nvSpPr>
            <p:cNvPr id="43" name="Rechteck 42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und so weiter</a:t>
              </a:r>
            </a:p>
          </p:txBody>
        </p:sp>
        <p:sp>
          <p:nvSpPr>
            <p:cNvPr id="44" name="Rechteck 43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sp>
        <p:nvSpPr>
          <p:cNvPr id="45" name="Gleichschenkliges Dreieck 44"/>
          <p:cNvSpPr/>
          <p:nvPr/>
        </p:nvSpPr>
        <p:spPr>
          <a:xfrm rot="5400000">
            <a:off x="5341853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Gleichschenkliges Dreieck 45"/>
          <p:cNvSpPr/>
          <p:nvPr/>
        </p:nvSpPr>
        <p:spPr>
          <a:xfrm rot="10800000">
            <a:off x="6438900" y="5920834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753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Sammelruf</a:t>
            </a:r>
            <a:br>
              <a:rPr lang="de-DE" dirty="0"/>
            </a:br>
            <a:r>
              <a:rPr lang="de-DE" dirty="0"/>
              <a:t>Teil 2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 dirty="0"/>
          </a:p>
        </p:txBody>
      </p:sp>
      <p:grpSp>
        <p:nvGrpSpPr>
          <p:cNvPr id="25" name="Gruppieren 24"/>
          <p:cNvGrpSpPr/>
          <p:nvPr/>
        </p:nvGrpSpPr>
        <p:grpSpPr>
          <a:xfrm>
            <a:off x="250715" y="1739003"/>
            <a:ext cx="2520000" cy="1620000"/>
            <a:chOff x="898415" y="3128074"/>
            <a:chExt cx="2520000" cy="1620000"/>
          </a:xfrm>
        </p:grpSpPr>
        <p:sp>
          <p:nvSpPr>
            <p:cNvPr id="32" name="Rechteck 3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Gespräch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Hier &lt;Eigener Rufname&gt;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&lt;Gesprächsinhalt&gt;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1. Gegenstelle&gt;, 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kommen!</a:t>
              </a:r>
            </a:p>
          </p:txBody>
        </p:sp>
      </p:grpSp>
      <p:sp>
        <p:nvSpPr>
          <p:cNvPr id="34" name="Gleichschenkliges Dreieck 33"/>
          <p:cNvSpPr/>
          <p:nvPr/>
        </p:nvSpPr>
        <p:spPr>
          <a:xfrm rot="10800000">
            <a:off x="250716" y="3465460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Gleichschenkliges Dreieck 34"/>
          <p:cNvSpPr/>
          <p:nvPr/>
        </p:nvSpPr>
        <p:spPr>
          <a:xfrm rot="5400000">
            <a:off x="2247761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6" name="Gruppieren 35"/>
          <p:cNvGrpSpPr/>
          <p:nvPr/>
        </p:nvGrpSpPr>
        <p:grpSpPr>
          <a:xfrm>
            <a:off x="250715" y="4166022"/>
            <a:ext cx="2520000" cy="1620000"/>
            <a:chOff x="898415" y="3128074"/>
            <a:chExt cx="2520000" cy="1620000"/>
          </a:xfrm>
        </p:grpSpPr>
        <p:sp>
          <p:nvSpPr>
            <p:cNvPr id="37" name="Rechteck 36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Gesprächsende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tx1"/>
                  </a:solidFill>
                </a:rPr>
                <a:t>1. Gegenstelle: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 Verstanden, Ende!</a:t>
              </a: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3344807" y="4166022"/>
            <a:ext cx="2520000" cy="1620000"/>
            <a:chOff x="898415" y="3128074"/>
            <a:chExt cx="2520000" cy="1620000"/>
          </a:xfrm>
        </p:grpSpPr>
        <p:sp>
          <p:nvSpPr>
            <p:cNvPr id="40" name="Rechteck 39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Fortsetzung Gesprächsende</a:t>
              </a:r>
            </a:p>
          </p:txBody>
        </p:sp>
        <p:sp>
          <p:nvSpPr>
            <p:cNvPr id="41" name="Rechteck 40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6438900" y="4178890"/>
            <a:ext cx="2520000" cy="1620000"/>
            <a:chOff x="898415" y="3128074"/>
            <a:chExt cx="2520000" cy="1620000"/>
          </a:xfrm>
        </p:grpSpPr>
        <p:sp>
          <p:nvSpPr>
            <p:cNvPr id="43" name="Rechteck 42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und so weiter</a:t>
              </a:r>
            </a:p>
          </p:txBody>
        </p:sp>
        <p:sp>
          <p:nvSpPr>
            <p:cNvPr id="44" name="Rechteck 43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tx1"/>
                  </a:solidFill>
                </a:rPr>
                <a:t>2. Gegenstelle: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Verstanden, Ende!</a:t>
              </a:r>
            </a:p>
          </p:txBody>
        </p:sp>
      </p:grpSp>
      <p:sp>
        <p:nvSpPr>
          <p:cNvPr id="45" name="Gleichschenkliges Dreieck 44"/>
          <p:cNvSpPr/>
          <p:nvPr/>
        </p:nvSpPr>
        <p:spPr>
          <a:xfrm rot="5400000">
            <a:off x="5341853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328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Sammelruf</a:t>
            </a:r>
            <a:br>
              <a:rPr lang="de-DE" dirty="0"/>
            </a:br>
            <a:r>
              <a:rPr lang="de-DE" dirty="0"/>
              <a:t>Beispiel mit normalem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6" name="Richtungspfeil 15"/>
          <p:cNvSpPr/>
          <p:nvPr/>
        </p:nvSpPr>
        <p:spPr>
          <a:xfrm>
            <a:off x="106363" y="2042732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Einsatzleitung an alle Kräfte an der Einsatzstelle in Pfändhausen – Florian Pfändhausen 48/1,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4572017" y="23023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Pfändhausen 48/1, kommen.</a:t>
            </a:r>
          </a:p>
        </p:txBody>
      </p:sp>
      <p:sp>
        <p:nvSpPr>
          <p:cNvPr id="94" name="Richtungspfeil 93"/>
          <p:cNvSpPr/>
          <p:nvPr/>
        </p:nvSpPr>
        <p:spPr>
          <a:xfrm>
            <a:off x="106363" y="2615093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95" name="Richtungspfeil 94"/>
          <p:cNvSpPr/>
          <p:nvPr/>
        </p:nvSpPr>
        <p:spPr>
          <a:xfrm flipH="1">
            <a:off x="4572017" y="28912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Hambach 21/1, kommen.</a:t>
            </a:r>
          </a:p>
        </p:txBody>
      </p:sp>
      <p:sp>
        <p:nvSpPr>
          <p:cNvPr id="96" name="Richtungspfeil 95"/>
          <p:cNvSpPr/>
          <p:nvPr/>
        </p:nvSpPr>
        <p:spPr>
          <a:xfrm>
            <a:off x="106363" y="3187454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Florian Dittelbrunn 40/1, kommen!</a:t>
            </a:r>
          </a:p>
        </p:txBody>
      </p:sp>
      <p:sp>
        <p:nvSpPr>
          <p:cNvPr id="97" name="Richtungspfeil 96"/>
          <p:cNvSpPr/>
          <p:nvPr/>
        </p:nvSpPr>
        <p:spPr>
          <a:xfrm flipH="1">
            <a:off x="4572017" y="34801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Dittelbrunn 40/1, kommen.</a:t>
            </a:r>
          </a:p>
        </p:txBody>
      </p:sp>
      <p:sp>
        <p:nvSpPr>
          <p:cNvPr id="98" name="Richtungspfeil 97"/>
          <p:cNvSpPr/>
          <p:nvPr/>
        </p:nvSpPr>
        <p:spPr>
          <a:xfrm>
            <a:off x="106363" y="3759815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Einsatzleitung – Versorgung steht ab 10 Uhr  an der Kirche bereit – Florian Pfändhausen 48/1, kommen!</a:t>
            </a:r>
          </a:p>
        </p:txBody>
      </p:sp>
      <p:sp>
        <p:nvSpPr>
          <p:cNvPr id="100" name="Richtungspfeil 99"/>
          <p:cNvSpPr/>
          <p:nvPr/>
        </p:nvSpPr>
        <p:spPr>
          <a:xfrm flipH="1">
            <a:off x="4572017" y="40690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1" name="Richtungspfeil 100"/>
          <p:cNvSpPr/>
          <p:nvPr/>
        </p:nvSpPr>
        <p:spPr>
          <a:xfrm flipH="1">
            <a:off x="4572017" y="46579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2" name="Richtungspfeil 101"/>
          <p:cNvSpPr/>
          <p:nvPr/>
        </p:nvSpPr>
        <p:spPr>
          <a:xfrm flipH="1">
            <a:off x="4572017" y="5246807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3" name="Richtungspfeil 102"/>
          <p:cNvSpPr/>
          <p:nvPr/>
        </p:nvSpPr>
        <p:spPr>
          <a:xfrm>
            <a:off x="106363" y="433217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104" name="Richtungspfeil 103"/>
          <p:cNvSpPr/>
          <p:nvPr/>
        </p:nvSpPr>
        <p:spPr>
          <a:xfrm>
            <a:off x="106363" y="4904538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Florian Dittelbrunn 40/1, kommen!</a:t>
            </a:r>
          </a:p>
        </p:txBody>
      </p:sp>
    </p:spTree>
    <p:extLst>
      <p:ext uri="{BB962C8B-B14F-4D97-AF65-F5344CB8AC3E}">
        <p14:creationId xmlns:p14="http://schemas.microsoft.com/office/powerpoint/2010/main" val="2920126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Warum gibt es Grundsätze beim Funken?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19" y="1518376"/>
            <a:ext cx="7345363" cy="378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 rot="20039346">
            <a:off x="4084382" y="3785738"/>
            <a:ext cx="4400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So geht‘s natürlich nicht!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337273" y="5578616"/>
            <a:ext cx="4431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Grundsatz für den Sprechfunkbetrieb:</a:t>
            </a:r>
          </a:p>
          <a:p>
            <a:r>
              <a:rPr lang="de-DE" dirty="0"/>
              <a:t>So kurz wie möglich, so umfassend wie nötig!</a:t>
            </a:r>
          </a:p>
        </p:txBody>
      </p:sp>
    </p:spTree>
    <p:extLst>
      <p:ext uri="{BB962C8B-B14F-4D97-AF65-F5344CB8AC3E}">
        <p14:creationId xmlns:p14="http://schemas.microsoft.com/office/powerpoint/2010/main" val="1979183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Sammelruf</a:t>
            </a:r>
            <a:br>
              <a:rPr lang="de-DE" dirty="0"/>
            </a:br>
            <a:r>
              <a:rPr lang="de-DE" dirty="0"/>
              <a:t>Beispiel mit verkürztem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6" name="Richtungspfeil 15"/>
          <p:cNvSpPr/>
          <p:nvPr/>
        </p:nvSpPr>
        <p:spPr>
          <a:xfrm>
            <a:off x="106363" y="2042731"/>
            <a:ext cx="4320000" cy="72904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Einsatzleitung an alle Kräfte an der Einsatzstelle in Pfändhausen – Versorgung steht ab 10 Uhr  an der Kirche bereit - Florian Pfändhausen 48/1,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4572017" y="26071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Pfändhausen 48/1, verstanden, Ende.</a:t>
            </a:r>
          </a:p>
        </p:txBody>
      </p:sp>
      <p:sp>
        <p:nvSpPr>
          <p:cNvPr id="94" name="Richtungspfeil 93"/>
          <p:cNvSpPr/>
          <p:nvPr/>
        </p:nvSpPr>
        <p:spPr>
          <a:xfrm>
            <a:off x="106363" y="2919893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95" name="Richtungspfeil 94"/>
          <p:cNvSpPr/>
          <p:nvPr/>
        </p:nvSpPr>
        <p:spPr>
          <a:xfrm flipH="1">
            <a:off x="4572017" y="31960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Hambach 21/1, verstanden, Ende.</a:t>
            </a:r>
          </a:p>
        </p:txBody>
      </p:sp>
      <p:sp>
        <p:nvSpPr>
          <p:cNvPr id="96" name="Richtungspfeil 95"/>
          <p:cNvSpPr/>
          <p:nvPr/>
        </p:nvSpPr>
        <p:spPr>
          <a:xfrm>
            <a:off x="106363" y="3492254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Florian Dittelbrunn 40/1, kommen!</a:t>
            </a:r>
          </a:p>
        </p:txBody>
      </p:sp>
      <p:sp>
        <p:nvSpPr>
          <p:cNvPr id="97" name="Richtungspfeil 96"/>
          <p:cNvSpPr/>
          <p:nvPr/>
        </p:nvSpPr>
        <p:spPr>
          <a:xfrm flipH="1">
            <a:off x="4572017" y="37849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Dittelbrunn 40/1, verstanden, Ende.</a:t>
            </a:r>
          </a:p>
        </p:txBody>
      </p:sp>
    </p:spTree>
    <p:extLst>
      <p:ext uri="{BB962C8B-B14F-4D97-AF65-F5344CB8AC3E}">
        <p14:creationId xmlns:p14="http://schemas.microsoft.com/office/powerpoint/2010/main" val="3256627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Statusmeldungen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8" y="1599603"/>
            <a:ext cx="2812398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Gesendet von 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999232" y="1599603"/>
            <a:ext cx="6059727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Gesendet von Leitstelle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122426" y="5817517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122427" y="209908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122427" y="251056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122427" y="292204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122427" y="333352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122427" y="374500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3" name="Abgerundetes Rechteck 22"/>
          <p:cNvSpPr/>
          <p:nvPr/>
        </p:nvSpPr>
        <p:spPr>
          <a:xfrm>
            <a:off x="122427" y="415648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4" name="Abgerundetes Rechteck 23"/>
          <p:cNvSpPr/>
          <p:nvPr/>
        </p:nvSpPr>
        <p:spPr>
          <a:xfrm>
            <a:off x="122427" y="456796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122427" y="497944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122427" y="539092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58367" y="5843628"/>
            <a:ext cx="310636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Priorisierter (dringender) Sprechwunsch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658368" y="2125199"/>
            <a:ext cx="183370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Einsatzbereit auf Funk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658368" y="2536679"/>
            <a:ext cx="197951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Einsatzbereit auf Wache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658368" y="2948159"/>
            <a:ext cx="156959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Einsatzübernahme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658368" y="3359639"/>
            <a:ext cx="115134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Einsatzort an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58368" y="3771119"/>
            <a:ext cx="12568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Sprechwunsch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658368" y="4182599"/>
            <a:ext cx="158998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Nicht einsatzbereit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658368" y="4594079"/>
            <a:ext cx="144969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Einsatzgebunden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658368" y="5005559"/>
            <a:ext cx="152176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Bedingt verfügbar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658368" y="5417039"/>
            <a:ext cx="227645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Quittung / Fremdanmeldung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3525056" y="2101658"/>
            <a:ext cx="6832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An alle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3525056" y="2513138"/>
            <a:ext cx="129086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Eigensicherung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3525056" y="2924618"/>
            <a:ext cx="75854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Melden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3525056" y="3336098"/>
            <a:ext cx="71635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Telefon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3525056" y="3747578"/>
            <a:ext cx="90185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Einrücken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3525056" y="4159058"/>
            <a:ext cx="166859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 dirty="0"/>
              <a:t>Sprechaufforderung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3525056" y="4570538"/>
            <a:ext cx="88030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Entlassen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3525056" y="4982018"/>
            <a:ext cx="16216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Sonder-/Wegerecht</a:t>
            </a:r>
          </a:p>
        </p:txBody>
      </p:sp>
      <p:sp>
        <p:nvSpPr>
          <p:cNvPr id="68" name="Textfeld 67"/>
          <p:cNvSpPr txBox="1"/>
          <p:nvPr/>
        </p:nvSpPr>
        <p:spPr>
          <a:xfrm>
            <a:off x="6019800" y="2127770"/>
            <a:ext cx="67037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Positiv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6019800" y="2539250"/>
            <a:ext cx="902235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Standort?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6019800" y="2950730"/>
            <a:ext cx="74071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Negativ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6019800" y="3362210"/>
            <a:ext cx="146046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dirty="0"/>
              <a:t>Gerät überprüfen</a:t>
            </a:r>
          </a:p>
        </p:txBody>
      </p:sp>
    </p:spTree>
    <p:extLst>
      <p:ext uri="{BB962C8B-B14F-4D97-AF65-F5344CB8AC3E}">
        <p14:creationId xmlns:p14="http://schemas.microsoft.com/office/powerpoint/2010/main" val="3939220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Meldungen an die Integrierte Leitstelle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6"/>
            <a:ext cx="8640000" cy="4923873"/>
          </a:xfrm>
        </p:spPr>
        <p:txBody>
          <a:bodyPr>
            <a:normAutofit/>
          </a:bodyPr>
          <a:lstStyle/>
          <a:p>
            <a:r>
              <a:rPr lang="de-DE" dirty="0"/>
              <a:t>Alarmannahme</a:t>
            </a:r>
          </a:p>
          <a:p>
            <a:r>
              <a:rPr lang="de-DE" dirty="0"/>
              <a:t>Ausrückmeldung</a:t>
            </a:r>
          </a:p>
          <a:p>
            <a:r>
              <a:rPr lang="de-DE" dirty="0"/>
              <a:t>Eintreffmeldung / Lage auf Sicht</a:t>
            </a:r>
          </a:p>
          <a:p>
            <a:r>
              <a:rPr lang="de-DE" dirty="0"/>
              <a:t>Nachforderung</a:t>
            </a:r>
          </a:p>
          <a:p>
            <a:r>
              <a:rPr lang="de-DE" dirty="0"/>
              <a:t>Lagemeldung</a:t>
            </a:r>
          </a:p>
          <a:p>
            <a:r>
              <a:rPr lang="de-DE" dirty="0"/>
              <a:t>Abschlussmeldung / Bereitmeldung</a:t>
            </a:r>
          </a:p>
          <a:p>
            <a:r>
              <a:rPr lang="de-DE" dirty="0"/>
              <a:t>Einrückmeldung</a:t>
            </a:r>
          </a:p>
          <a:p>
            <a:r>
              <a:rPr lang="de-DE" dirty="0"/>
              <a:t>Meldungen bei Übungen und Bewegungsfahrten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Neu seit Motorola Software Version MR16</a:t>
            </a:r>
          </a:p>
          <a:p>
            <a:pPr lvl="0"/>
            <a:r>
              <a:rPr lang="de-DE" dirty="0">
                <a:solidFill>
                  <a:prstClr val="black"/>
                </a:solidFill>
              </a:rPr>
              <a:t>Position senden: #-Taste gedrückt halten</a:t>
            </a:r>
          </a:p>
          <a:p>
            <a:pPr lvl="0"/>
            <a:r>
              <a:rPr lang="de-DE" dirty="0">
                <a:solidFill>
                  <a:prstClr val="black"/>
                </a:solidFill>
              </a:rPr>
              <a:t>Automatische Positionsübermittlung bei Status 4 und 0, sowie „Hilferuf“ und ausgelöstem „Totmannalarm“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9089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Alarmannahme</a:t>
            </a:r>
            <a:br>
              <a:rPr lang="de-DE" dirty="0"/>
            </a:br>
            <a:r>
              <a:rPr lang="de-DE" sz="1800" dirty="0"/>
              <a:t>Falls das Ausrücken länger als 5 Minuten dauert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3883563" y="2478736"/>
            <a:ext cx="432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5" name="Eingekerbter Richtungspfeil 34"/>
          <p:cNvSpPr/>
          <p:nvPr/>
        </p:nvSpPr>
        <p:spPr>
          <a:xfrm>
            <a:off x="4370427" y="2478736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6" name="Eingekerbter Richtungspfeil 35"/>
          <p:cNvSpPr/>
          <p:nvPr/>
        </p:nvSpPr>
        <p:spPr>
          <a:xfrm flipH="1">
            <a:off x="4740688" y="2819552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4984695" y="2819552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39" name="Richtungspfeil 38"/>
          <p:cNvSpPr/>
          <p:nvPr/>
        </p:nvSpPr>
        <p:spPr>
          <a:xfrm>
            <a:off x="122428" y="3208013"/>
            <a:ext cx="4428000" cy="65035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Pfändhausen 48/1, Alarm angekommen, Zimmerbrand Poststraße 3 in Pfändhausen, rücken in Kürze aus, kommen!</a:t>
            </a:r>
          </a:p>
        </p:txBody>
      </p:sp>
      <p:sp>
        <p:nvSpPr>
          <p:cNvPr id="47" name="Richtungspfeil 46"/>
          <p:cNvSpPr/>
          <p:nvPr/>
        </p:nvSpPr>
        <p:spPr>
          <a:xfrm flipH="1">
            <a:off x="4630959" y="3618249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Leitstelle, verstanden.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4740688" y="2556236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sobald Leitstelle gesprächsbereit</a:t>
            </a:r>
          </a:p>
        </p:txBody>
      </p:sp>
      <p:sp>
        <p:nvSpPr>
          <p:cNvPr id="28" name="Rechteck 27"/>
          <p:cNvSpPr/>
          <p:nvPr/>
        </p:nvSpPr>
        <p:spPr>
          <a:xfrm>
            <a:off x="122428" y="5302643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C00000"/>
                </a:solidFill>
              </a:rPr>
              <a:t>Kann eine Feuerwehr nicht innerhalb von 5 Minuten nach dem Alarm mit Status 3 ausrücken, muss der ILS über Funk oder Telefon „Alarm angekommen“ mitgeteilt werden. </a:t>
            </a:r>
          </a:p>
          <a:p>
            <a:pPr algn="ctr"/>
            <a:r>
              <a:rPr lang="de-DE" b="1" dirty="0">
                <a:solidFill>
                  <a:srgbClr val="C00000"/>
                </a:solidFill>
              </a:rPr>
              <a:t>Telefon: 09721 4753-400 </a:t>
            </a:r>
          </a:p>
        </p:txBody>
      </p:sp>
    </p:spTree>
    <p:extLst>
      <p:ext uri="{BB962C8B-B14F-4D97-AF65-F5344CB8AC3E}">
        <p14:creationId xmlns:p14="http://schemas.microsoft.com/office/powerpoint/2010/main" val="17011816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Ausrückmeldung</a:t>
            </a:r>
            <a:br>
              <a:rPr lang="de-DE" dirty="0"/>
            </a:br>
            <a:r>
              <a:rPr lang="de-DE" sz="1800" dirty="0"/>
              <a:t>Normallfall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3883563" y="247873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hteck 16"/>
          <p:cNvSpPr/>
          <p:nvPr/>
        </p:nvSpPr>
        <p:spPr>
          <a:xfrm>
            <a:off x="122428" y="5004148"/>
            <a:ext cx="8918244" cy="1195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>
                <a:solidFill>
                  <a:srgbClr val="C00000"/>
                </a:solidFill>
              </a:rPr>
              <a:t>Sonderfälle: </a:t>
            </a:r>
          </a:p>
          <a:p>
            <a:pPr marL="285750" indent="-285750">
              <a:buFontTx/>
              <a:buChar char="-"/>
            </a:pPr>
            <a:r>
              <a:rPr lang="de-DE" b="1" dirty="0">
                <a:solidFill>
                  <a:srgbClr val="C00000"/>
                </a:solidFill>
              </a:rPr>
              <a:t>Einsatzort unklar</a:t>
            </a:r>
          </a:p>
          <a:p>
            <a:pPr marL="285750" indent="-285750">
              <a:buFontTx/>
              <a:buChar char="-"/>
            </a:pPr>
            <a:r>
              <a:rPr lang="de-DE" b="1" dirty="0">
                <a:solidFill>
                  <a:srgbClr val="C00000"/>
                </a:solidFill>
              </a:rPr>
              <a:t>Planerische Anzahl der Atemschutzgeräteträger nicht erreicht</a:t>
            </a:r>
          </a:p>
          <a:p>
            <a:r>
              <a:rPr lang="de-DE" b="1" dirty="0">
                <a:solidFill>
                  <a:srgbClr val="C00000"/>
                </a:solidFill>
              </a:rPr>
              <a:t>► siehe nächste Folien </a:t>
            </a:r>
          </a:p>
        </p:txBody>
      </p:sp>
    </p:spTree>
    <p:extLst>
      <p:ext uri="{BB962C8B-B14F-4D97-AF65-F5344CB8AC3E}">
        <p14:creationId xmlns:p14="http://schemas.microsoft.com/office/powerpoint/2010/main" val="8971840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Ausrückmeldung</a:t>
            </a:r>
            <a:br>
              <a:rPr lang="de-DE" dirty="0"/>
            </a:br>
            <a:r>
              <a:rPr lang="de-DE" sz="1800" dirty="0"/>
              <a:t>Fall: Einsatzort unklar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3883563" y="247873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36" name="Eingekerbter Richtungspfeil 35"/>
          <p:cNvSpPr/>
          <p:nvPr/>
        </p:nvSpPr>
        <p:spPr>
          <a:xfrm flipH="1">
            <a:off x="4740688" y="2787167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4984696" y="2787167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5" name="Richtungspfeil 24"/>
          <p:cNvSpPr/>
          <p:nvPr/>
        </p:nvSpPr>
        <p:spPr>
          <a:xfrm>
            <a:off x="122428" y="3209329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Pfändhausen 48/1, Frage: Wo ist der Einsatzort, kommen!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3883563" y="4506677"/>
            <a:ext cx="666864" cy="432000"/>
            <a:chOff x="3913941" y="3825706"/>
            <a:chExt cx="666864" cy="432000"/>
          </a:xfrm>
        </p:grpSpPr>
        <p:sp>
          <p:nvSpPr>
            <p:cNvPr id="26" name="Abgerundetes Rechteck 25"/>
            <p:cNvSpPr/>
            <p:nvPr/>
          </p:nvSpPr>
          <p:spPr>
            <a:xfrm>
              <a:off x="3913941" y="382570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7" name="Eingekerbter Richtungspfeil 26"/>
            <p:cNvSpPr/>
            <p:nvPr/>
          </p:nvSpPr>
          <p:spPr>
            <a:xfrm>
              <a:off x="4400805" y="382570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4740688" y="2556236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sobald Leitstelle gesprächsbereit</a:t>
            </a:r>
          </a:p>
        </p:txBody>
      </p:sp>
      <p:sp>
        <p:nvSpPr>
          <p:cNvPr id="19" name="Richtungspfeil 47"/>
          <p:cNvSpPr/>
          <p:nvPr/>
        </p:nvSpPr>
        <p:spPr>
          <a:xfrm flipH="1">
            <a:off x="4630959" y="3499683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Zimmerbrand Poststraße 3 in Pfändhausen, kommen!</a:t>
            </a:r>
          </a:p>
        </p:txBody>
      </p:sp>
      <p:sp>
        <p:nvSpPr>
          <p:cNvPr id="20" name="Richtungspfeil 48"/>
          <p:cNvSpPr/>
          <p:nvPr/>
        </p:nvSpPr>
        <p:spPr>
          <a:xfrm>
            <a:off x="122428" y="3818993"/>
            <a:ext cx="4428000" cy="501491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Zimmerbrand Poststraße 3 in Pfändhausen, 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18641286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Ausrückmeldung</a:t>
            </a:r>
            <a:br>
              <a:rPr lang="de-DE" dirty="0"/>
            </a:br>
            <a:r>
              <a:rPr lang="de-DE" sz="1800" dirty="0"/>
              <a:t>Fall: Planerische Anzahl Atemschutzgeräteträger nicht erreicht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sp>
        <p:nvSpPr>
          <p:cNvPr id="32" name="Richtungspfeil 31"/>
          <p:cNvSpPr/>
          <p:nvPr/>
        </p:nvSpPr>
        <p:spPr>
          <a:xfrm flipH="1">
            <a:off x="4630959" y="3498481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Leitstelle, Florian Pfändhausen 48/1, 2 Atemschutzgeräteträger, rückt aus, verstanden.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3883563" y="247873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36" name="Eingekerbter Richtungspfeil 35"/>
          <p:cNvSpPr/>
          <p:nvPr/>
        </p:nvSpPr>
        <p:spPr>
          <a:xfrm flipH="1">
            <a:off x="4740688" y="2787167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4984696" y="2787167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25" name="Richtungspfeil 24"/>
          <p:cNvSpPr/>
          <p:nvPr/>
        </p:nvSpPr>
        <p:spPr>
          <a:xfrm>
            <a:off x="122428" y="3209329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Pfändhausen 48/1, rücken mit 2 Atemschutzgeräteträger aus, kommen!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3883563" y="3930481"/>
            <a:ext cx="666864" cy="432000"/>
            <a:chOff x="3913941" y="3825706"/>
            <a:chExt cx="666864" cy="432000"/>
          </a:xfrm>
        </p:grpSpPr>
        <p:sp>
          <p:nvSpPr>
            <p:cNvPr id="26" name="Abgerundetes Rechteck 25"/>
            <p:cNvSpPr/>
            <p:nvPr/>
          </p:nvSpPr>
          <p:spPr>
            <a:xfrm>
              <a:off x="3913941" y="382570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7" name="Eingekerbter Richtungspfeil 26"/>
            <p:cNvSpPr/>
            <p:nvPr/>
          </p:nvSpPr>
          <p:spPr>
            <a:xfrm>
              <a:off x="4400805" y="382570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hteck 16"/>
          <p:cNvSpPr/>
          <p:nvPr/>
        </p:nvSpPr>
        <p:spPr>
          <a:xfrm>
            <a:off x="122428" y="5221224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C00000"/>
                </a:solidFill>
              </a:rPr>
              <a:t>Stärkemeldungen sind nur dann abzugeben, wenn die planerische Anzahl an einsatzfähigen Atemschutzgeräten (Gerät plus Träger) nicht erreicht wird.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740688" y="2556236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sobald Leitstelle gesprächsbereit</a:t>
            </a:r>
          </a:p>
        </p:txBody>
      </p:sp>
    </p:spTree>
    <p:extLst>
      <p:ext uri="{BB962C8B-B14F-4D97-AF65-F5344CB8AC3E}">
        <p14:creationId xmlns:p14="http://schemas.microsoft.com/office/powerpoint/2010/main" val="3837727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Eintreffmeldung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332000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332000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3881955" y="3755561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3881955" y="2161653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4655344" y="2563429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4899352" y="2563429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655344" y="2300113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22428" y="2915486"/>
            <a:ext cx="4428000" cy="713291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Florian Pfändhausen 48/1, Lage auf Sicht Einsatzstelle Poststraße 3: Rauch aus den Fenstern im 1. OG,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4612671" y="3196777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Leitstelle, Lage auf Sicht Einsatzstelle Poststraße 3: Rauch aus den Fenstern im 1. OG, verstanden.</a:t>
            </a:r>
            <a:endParaRPr lang="de-DE" sz="1400" strike="sngStrike" dirty="0">
              <a:solidFill>
                <a:srgbClr val="FF000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68234" y="1845579"/>
            <a:ext cx="9038887" cy="2479534"/>
            <a:chOff x="68234" y="2486987"/>
            <a:chExt cx="9038887" cy="1984429"/>
          </a:xfrm>
        </p:grpSpPr>
        <p:sp>
          <p:nvSpPr>
            <p:cNvPr id="18" name="Textfeld 17"/>
            <p:cNvSpPr txBox="1"/>
            <p:nvPr/>
          </p:nvSpPr>
          <p:spPr>
            <a:xfrm>
              <a:off x="68234" y="2486987"/>
              <a:ext cx="2247731" cy="1926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1200" b="1" dirty="0"/>
                <a:t>Erstes Fahrzeug an der Einsatzstelle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71121" y="2685922"/>
              <a:ext cx="9036000" cy="1785494"/>
            </a:xfrm>
            <a:prstGeom prst="rect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68234" y="4447031"/>
            <a:ext cx="9038887" cy="893064"/>
            <a:chOff x="68234" y="2486987"/>
            <a:chExt cx="9038887" cy="931703"/>
          </a:xfrm>
        </p:grpSpPr>
        <p:sp>
          <p:nvSpPr>
            <p:cNvPr id="37" name="Textfeld 36"/>
            <p:cNvSpPr txBox="1"/>
            <p:nvPr/>
          </p:nvSpPr>
          <p:spPr>
            <a:xfrm>
              <a:off x="68234" y="2486987"/>
              <a:ext cx="1534907" cy="1926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1200" b="1" dirty="0"/>
                <a:t>Alle weiteren Fahrzeuge</a:t>
              </a:r>
            </a:p>
          </p:txBody>
        </p:sp>
        <p:sp>
          <p:nvSpPr>
            <p:cNvPr id="39" name="Rechteck 38"/>
            <p:cNvSpPr/>
            <p:nvPr/>
          </p:nvSpPr>
          <p:spPr>
            <a:xfrm>
              <a:off x="71121" y="2685922"/>
              <a:ext cx="9036000" cy="732768"/>
            </a:xfrm>
            <a:prstGeom prst="rect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3881955" y="4779976"/>
            <a:ext cx="666864" cy="432000"/>
            <a:chOff x="3883563" y="2478736"/>
            <a:chExt cx="666864" cy="432000"/>
          </a:xfrm>
        </p:grpSpPr>
        <p:sp>
          <p:nvSpPr>
            <p:cNvPr id="41" name="Abgerundetes Rechteck 40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Eingekerbter Richtungspfeil 41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7" name="Rechteck 26"/>
          <p:cNvSpPr/>
          <p:nvPr/>
        </p:nvSpPr>
        <p:spPr>
          <a:xfrm>
            <a:off x="122428" y="5415194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C00000"/>
                </a:solidFill>
              </a:rPr>
              <a:t>Bei der Lage auf Sicht schildert man der ILS, was auf den ersten Blick bereits erkennbar ist.</a:t>
            </a:r>
          </a:p>
        </p:txBody>
      </p:sp>
    </p:spTree>
    <p:extLst>
      <p:ext uri="{BB962C8B-B14F-4D97-AF65-F5344CB8AC3E}">
        <p14:creationId xmlns:p14="http://schemas.microsoft.com/office/powerpoint/2010/main" val="2281420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Lagemeldung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3881955" y="2469592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4655344" y="2871368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4899351" y="2871368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655344" y="2608052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22428" y="3223426"/>
            <a:ext cx="4532916" cy="115807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Hier Florian Pfändhausen 48/1, Lage Einsatzstelle Poststraße 3: Feuer unter Kontrolle, keine Personen in Gefahr, Innenangriff mit einem C-Rohr, ein Trupp unter Atemschutz im Einsatz, keine weiteren Kräfte notwendig,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4612671" y="3724172"/>
            <a:ext cx="4428000" cy="102562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Leitstelle, Lage Einsatzstelle Poststraße 3: Feuer unter Kontrolle, keine Personen in Gefahr, Innenangriff mit einem C-Rohr, ein Trupp unter Atemschutz im Einsatz, keine weiteren Kräfte notwendig, verstanden.</a:t>
            </a:r>
          </a:p>
        </p:txBody>
      </p:sp>
      <p:sp>
        <p:nvSpPr>
          <p:cNvPr id="6" name="Rechteck 5"/>
          <p:cNvSpPr/>
          <p:nvPr/>
        </p:nvSpPr>
        <p:spPr>
          <a:xfrm>
            <a:off x="122428" y="5016675"/>
            <a:ext cx="8918244" cy="15226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C00000"/>
                </a:solidFill>
              </a:rPr>
              <a:t>Die Lagemeldung ist nur durch den Einsatzleiter der Schadenstelle bzw. die örtliche Führungsunterstützung im Auftrag des Einsatzleiters abzugeben. Lagemeldungen sollen kurz, verständlich und prägnant erfolgen.</a:t>
            </a:r>
          </a:p>
          <a:p>
            <a:pPr algn="ctr"/>
            <a:r>
              <a:rPr lang="de-DE" b="1" dirty="0">
                <a:solidFill>
                  <a:srgbClr val="C00000"/>
                </a:solidFill>
              </a:rPr>
              <a:t>Die erste Lagemeldung muss spätestens 5 Minuten nach Eintreffen erfolgen. Im weiteren Einsatzverlauf soll etwa alle 30 Minuten eine Lagemeldung durchgegeben werden.</a:t>
            </a:r>
          </a:p>
        </p:txBody>
      </p:sp>
    </p:spTree>
    <p:extLst>
      <p:ext uri="{BB962C8B-B14F-4D97-AF65-F5344CB8AC3E}">
        <p14:creationId xmlns:p14="http://schemas.microsoft.com/office/powerpoint/2010/main" val="31651481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92024" y="2130552"/>
            <a:ext cx="374904" cy="35702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Lagemeldung</a:t>
            </a:r>
            <a:br>
              <a:rPr lang="de-DE" dirty="0"/>
            </a:br>
            <a:r>
              <a:rPr lang="de-DE" dirty="0"/>
              <a:t>Merkhilfe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92024" y="2130552"/>
            <a:ext cx="873252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 dirty="0">
                <a:solidFill>
                  <a:schemeClr val="bg1"/>
                </a:solidFill>
              </a:rPr>
              <a:t>M</a:t>
            </a:r>
            <a:r>
              <a:rPr lang="de-DE" b="1" dirty="0"/>
              <a:t>	</a:t>
            </a:r>
            <a:r>
              <a:rPr lang="de-DE" dirty="0"/>
              <a:t>Meldender</a:t>
            </a:r>
            <a:endParaRPr lang="de-DE" b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 dirty="0">
                <a:solidFill>
                  <a:schemeClr val="bg1"/>
                </a:solidFill>
              </a:rPr>
              <a:t>E</a:t>
            </a:r>
            <a:r>
              <a:rPr lang="de-DE" b="1" dirty="0"/>
              <a:t>	</a:t>
            </a:r>
            <a:r>
              <a:rPr lang="de-DE" dirty="0"/>
              <a:t>Einsatzort</a:t>
            </a:r>
          </a:p>
          <a:p>
            <a:pPr indent="-720000">
              <a:spcBef>
                <a:spcPts val="1200"/>
              </a:spcBef>
              <a:spcAft>
                <a:spcPts val="1200"/>
              </a:spcAft>
            </a:pPr>
            <a:r>
              <a:rPr lang="de-DE" b="1" dirty="0">
                <a:solidFill>
                  <a:schemeClr val="bg1"/>
                </a:solidFill>
              </a:rPr>
              <a:t>L</a:t>
            </a:r>
            <a:r>
              <a:rPr lang="de-DE" b="1" dirty="0"/>
              <a:t>	</a:t>
            </a:r>
            <a:r>
              <a:rPr lang="de-DE" dirty="0"/>
              <a:t>Lageschilderung/-darstellung (Was ist passiert? Unfall- / Schadensmechanismus, 	Anzahl, Lage, Verletzungen der Patienten, besondere Gefahren)</a:t>
            </a:r>
            <a:endParaRPr lang="de-DE" b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 dirty="0">
                <a:solidFill>
                  <a:schemeClr val="bg1"/>
                </a:solidFill>
              </a:rPr>
              <a:t>D</a:t>
            </a:r>
            <a:r>
              <a:rPr lang="de-DE" b="1" dirty="0"/>
              <a:t>	</a:t>
            </a:r>
            <a:r>
              <a:rPr lang="de-DE" dirty="0"/>
              <a:t>Durchgeführte Maßnahmen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 dirty="0">
                <a:solidFill>
                  <a:schemeClr val="bg1"/>
                </a:solidFill>
              </a:rPr>
              <a:t>E</a:t>
            </a:r>
            <a:r>
              <a:rPr lang="de-DE" b="1" dirty="0"/>
              <a:t>	</a:t>
            </a:r>
            <a:r>
              <a:rPr lang="de-DE" dirty="0"/>
              <a:t>Eingesetzte Kräfte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 dirty="0">
                <a:solidFill>
                  <a:schemeClr val="bg1"/>
                </a:solidFill>
              </a:rPr>
              <a:t>N</a:t>
            </a:r>
            <a:r>
              <a:rPr lang="de-DE" b="1" dirty="0"/>
              <a:t>	</a:t>
            </a:r>
            <a:r>
              <a:rPr lang="de-DE" dirty="0"/>
              <a:t>Nachforderung von Einsatzkräften</a:t>
            </a:r>
          </a:p>
        </p:txBody>
      </p:sp>
    </p:spTree>
    <p:extLst>
      <p:ext uri="{BB962C8B-B14F-4D97-AF65-F5344CB8AC3E}">
        <p14:creationId xmlns:p14="http://schemas.microsoft.com/office/powerpoint/2010/main" val="2868080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Nachrichtenart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</a:t>
            </a:fld>
            <a:endParaRPr lang="de-DE" dirty="0"/>
          </a:p>
        </p:txBody>
      </p:sp>
      <p:grpSp>
        <p:nvGrpSpPr>
          <p:cNvPr id="21" name="Gruppieren 20"/>
          <p:cNvGrpSpPr/>
          <p:nvPr/>
        </p:nvGrpSpPr>
        <p:grpSpPr>
          <a:xfrm>
            <a:off x="616035" y="2410385"/>
            <a:ext cx="7911930" cy="1719042"/>
            <a:chOff x="995081" y="2302809"/>
            <a:chExt cx="7911930" cy="1719042"/>
          </a:xfrm>
        </p:grpSpPr>
        <p:sp>
          <p:nvSpPr>
            <p:cNvPr id="6" name="Rechteck 5"/>
            <p:cNvSpPr/>
            <p:nvPr/>
          </p:nvSpPr>
          <p:spPr>
            <a:xfrm>
              <a:off x="995081" y="2302809"/>
              <a:ext cx="2160000" cy="720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/>
                <a:t>Formlos</a:t>
              </a:r>
            </a:p>
          </p:txBody>
        </p:sp>
        <p:sp>
          <p:nvSpPr>
            <p:cNvPr id="10" name="Gleichschenkliges Dreieck 9"/>
            <p:cNvSpPr/>
            <p:nvPr/>
          </p:nvSpPr>
          <p:spPr>
            <a:xfrm rot="10800000">
              <a:off x="995081" y="3139305"/>
              <a:ext cx="2160000" cy="360000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Gleichschenkliges Dreieck 10"/>
            <p:cNvSpPr/>
            <p:nvPr/>
          </p:nvSpPr>
          <p:spPr>
            <a:xfrm rot="5400000">
              <a:off x="3074744" y="2482809"/>
              <a:ext cx="720000" cy="360000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Gleichschenkliges Dreieck 11"/>
            <p:cNvSpPr/>
            <p:nvPr/>
          </p:nvSpPr>
          <p:spPr>
            <a:xfrm rot="5400000">
              <a:off x="3074744" y="3297185"/>
              <a:ext cx="720000" cy="360000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Pfeil nach rechts 13"/>
            <p:cNvSpPr/>
            <p:nvPr/>
          </p:nvSpPr>
          <p:spPr>
            <a:xfrm>
              <a:off x="5025424" y="2514801"/>
              <a:ext cx="360000" cy="28800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716425" y="2474135"/>
              <a:ext cx="1063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Gespräch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16425" y="3292519"/>
              <a:ext cx="1168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Durchsage</a:t>
              </a:r>
            </a:p>
          </p:txBody>
        </p:sp>
        <p:sp>
          <p:nvSpPr>
            <p:cNvPr id="17" name="Pfeil nach rechts 16"/>
            <p:cNvSpPr/>
            <p:nvPr/>
          </p:nvSpPr>
          <p:spPr>
            <a:xfrm>
              <a:off x="5025424" y="3333185"/>
              <a:ext cx="360000" cy="28800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1303782" y="3652519"/>
              <a:ext cx="15426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/>
                <a:t>Kein Nachweis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5582896" y="2478143"/>
              <a:ext cx="33241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Formloser Informationsaustausch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582896" y="3292519"/>
              <a:ext cx="2580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Stichwortartige Nachricht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5312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Nachforderung von Einsatzkräften und Material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3881955" y="2469592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4655344" y="2871368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4899351" y="2871368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655344" y="2608052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22428" y="3223426"/>
            <a:ext cx="4428000" cy="909662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Hier Florian Pfändhausen 48/1, alarmieren Sie eine Drehleiter an die Einsatzstelle,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4612671" y="3724172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Leitstelle, Drehleiter nachalarmieren, verstanden.</a:t>
            </a:r>
            <a:endParaRPr lang="de-DE" sz="1400" strike="sngStrike" dirty="0">
              <a:solidFill>
                <a:srgbClr val="FF0000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22428" y="5415194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C00000"/>
                </a:solidFill>
              </a:rPr>
              <a:t>Nachforderungen werden zwischen der ILS und dem Einsatzleiter abgesprochen.</a:t>
            </a:r>
          </a:p>
        </p:txBody>
      </p:sp>
    </p:spTree>
    <p:extLst>
      <p:ext uri="{BB962C8B-B14F-4D97-AF65-F5344CB8AC3E}">
        <p14:creationId xmlns:p14="http://schemas.microsoft.com/office/powerpoint/2010/main" val="3070524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Abschlussmeldung / Bereitmeldung</a:t>
            </a:r>
            <a:br>
              <a:rPr lang="de-DE" dirty="0"/>
            </a:br>
            <a:r>
              <a:rPr lang="de-DE" dirty="0"/>
              <a:t>Einsatzleiter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3881955" y="2618146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4655344" y="3019922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4899352" y="3019922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655344" y="2756606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22428" y="3371980"/>
            <a:ext cx="4428000" cy="677772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Hier Florian Pfändhausen 48/1, Nachlöscharbeiten beendet, Einsatzstelle an Polizei übergeben, (nicht) einsatzbereit zurück zum Gerätehaus,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4612671" y="3653270"/>
            <a:ext cx="4428000" cy="79296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Hier Leitstelle, Nachlöscharbeiten beendet, Einsatzstelle an Polizei übergeben, (nicht) einsatzbereit zurück zum Gerätehaus, verstanden.</a:t>
            </a:r>
          </a:p>
        </p:txBody>
      </p:sp>
      <p:grpSp>
        <p:nvGrpSpPr>
          <p:cNvPr id="44" name="Gruppieren 43"/>
          <p:cNvGrpSpPr/>
          <p:nvPr/>
        </p:nvGrpSpPr>
        <p:grpSpPr>
          <a:xfrm>
            <a:off x="3881955" y="4294546"/>
            <a:ext cx="666864" cy="432000"/>
            <a:chOff x="3883563" y="2478736"/>
            <a:chExt cx="666864" cy="432000"/>
          </a:xfrm>
        </p:grpSpPr>
        <p:sp>
          <p:nvSpPr>
            <p:cNvPr id="45" name="Abgerundetes Rechteck 44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Eingekerbter Richtungspfeil 45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2745232" y="4294546"/>
            <a:ext cx="666864" cy="432000"/>
            <a:chOff x="3883563" y="2478736"/>
            <a:chExt cx="666864" cy="432000"/>
          </a:xfrm>
        </p:grpSpPr>
        <p:sp>
          <p:nvSpPr>
            <p:cNvPr id="48" name="Abgerundetes Rechteck 47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9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3551873" y="4418213"/>
            <a:ext cx="2302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b="1" dirty="0"/>
              <a:t>ggf.</a:t>
            </a:r>
          </a:p>
        </p:txBody>
      </p:sp>
    </p:spTree>
    <p:extLst>
      <p:ext uri="{BB962C8B-B14F-4D97-AF65-F5344CB8AC3E}">
        <p14:creationId xmlns:p14="http://schemas.microsoft.com/office/powerpoint/2010/main" val="16071176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Abschlussmeldung / Bereitmeldung</a:t>
            </a:r>
            <a:br>
              <a:rPr lang="de-DE" dirty="0"/>
            </a:br>
            <a:r>
              <a:rPr lang="de-DE" dirty="0"/>
              <a:t>Alle außer Einsatzleiter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grpSp>
        <p:nvGrpSpPr>
          <p:cNvPr id="40" name="Gruppieren 39"/>
          <p:cNvGrpSpPr/>
          <p:nvPr/>
        </p:nvGrpSpPr>
        <p:grpSpPr>
          <a:xfrm>
            <a:off x="3881955" y="2629820"/>
            <a:ext cx="666864" cy="432000"/>
            <a:chOff x="3883563" y="2478736"/>
            <a:chExt cx="666864" cy="432000"/>
          </a:xfrm>
        </p:grpSpPr>
        <p:sp>
          <p:nvSpPr>
            <p:cNvPr id="41" name="Abgerundetes Rechteck 40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2" name="Eingekerbter Richtungspfeil 41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2745232" y="2629820"/>
            <a:ext cx="666864" cy="432000"/>
            <a:chOff x="3883563" y="2478736"/>
            <a:chExt cx="666864" cy="432000"/>
          </a:xfrm>
        </p:grpSpPr>
        <p:sp>
          <p:nvSpPr>
            <p:cNvPr id="36" name="Abgerundetes Rechteck 35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8" name="Eingekerbter Richtungspfeil 37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3551873" y="2753487"/>
            <a:ext cx="2302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b="1" dirty="0"/>
              <a:t>ggf.</a:t>
            </a:r>
          </a:p>
        </p:txBody>
      </p:sp>
    </p:spTree>
    <p:extLst>
      <p:ext uri="{BB962C8B-B14F-4D97-AF65-F5344CB8AC3E}">
        <p14:creationId xmlns:p14="http://schemas.microsoft.com/office/powerpoint/2010/main" val="15485764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Einrückmeldung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929383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3883563" y="2627842"/>
            <a:ext cx="666864" cy="432000"/>
            <a:chOff x="3913941" y="3825706"/>
            <a:chExt cx="666864" cy="432000"/>
          </a:xfrm>
        </p:grpSpPr>
        <p:sp>
          <p:nvSpPr>
            <p:cNvPr id="26" name="Abgerundetes Rechteck 25"/>
            <p:cNvSpPr/>
            <p:nvPr/>
          </p:nvSpPr>
          <p:spPr>
            <a:xfrm>
              <a:off x="3913941" y="382570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7" name="Eingekerbter Richtungspfeil 26"/>
            <p:cNvSpPr/>
            <p:nvPr/>
          </p:nvSpPr>
          <p:spPr>
            <a:xfrm>
              <a:off x="4400805" y="382570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278541" y="2546089"/>
            <a:ext cx="173021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600" b="1" dirty="0"/>
              <a:t>Sobald einsatzbereit</a:t>
            </a:r>
          </a:p>
        </p:txBody>
      </p:sp>
    </p:spTree>
    <p:extLst>
      <p:ext uri="{BB962C8B-B14F-4D97-AF65-F5344CB8AC3E}">
        <p14:creationId xmlns:p14="http://schemas.microsoft.com/office/powerpoint/2010/main" val="29983411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Ausrückmeldung bei Übungen und Bewegungsfahrten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22427" y="1332000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30959" y="1332000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 dirty="0"/>
              <a:t>Leitstelle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44000" y="2392872"/>
            <a:ext cx="5310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Fall 1: Fahrzeug verlässt den Schutzbereich </a:t>
            </a:r>
            <a:r>
              <a:rPr lang="de-DE" sz="1200" b="1" u="sng" dirty="0"/>
              <a:t>oder</a:t>
            </a:r>
            <a:r>
              <a:rPr lang="de-DE" sz="1200" b="1" dirty="0"/>
              <a:t> ist nicht abkömmlich für Notfälle</a:t>
            </a:r>
          </a:p>
        </p:txBody>
      </p:sp>
      <p:grpSp>
        <p:nvGrpSpPr>
          <p:cNvPr id="32" name="Gruppieren 31"/>
          <p:cNvGrpSpPr/>
          <p:nvPr/>
        </p:nvGrpSpPr>
        <p:grpSpPr>
          <a:xfrm>
            <a:off x="3881955" y="269092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34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3883564" y="4522764"/>
            <a:ext cx="666864" cy="432000"/>
            <a:chOff x="3883563" y="2478736"/>
            <a:chExt cx="666864" cy="432000"/>
          </a:xfrm>
        </p:grpSpPr>
        <p:sp>
          <p:nvSpPr>
            <p:cNvPr id="36" name="Abgerundetes Rechteck 35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7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Gerade Verbindung 52"/>
          <p:cNvCxnSpPr/>
          <p:nvPr/>
        </p:nvCxnSpPr>
        <p:spPr>
          <a:xfrm>
            <a:off x="122427" y="2283007"/>
            <a:ext cx="8936532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122427" y="4137301"/>
            <a:ext cx="4896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Fall 2: Fahrzeug bleibt im Schutzbereich </a:t>
            </a:r>
            <a:r>
              <a:rPr lang="de-DE" sz="1200" b="1" u="sng" dirty="0"/>
              <a:t>und</a:t>
            </a:r>
            <a:r>
              <a:rPr lang="de-DE" sz="1200" b="1" dirty="0"/>
              <a:t> ist abkömmlich für Notfälle</a:t>
            </a:r>
          </a:p>
        </p:txBody>
      </p:sp>
      <p:cxnSp>
        <p:nvCxnSpPr>
          <p:cNvPr id="42" name="Gerade Verbindung 52"/>
          <p:cNvCxnSpPr/>
          <p:nvPr/>
        </p:nvCxnSpPr>
        <p:spPr>
          <a:xfrm>
            <a:off x="100854" y="4027436"/>
            <a:ext cx="8936532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152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Änderungshistorie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1200" dirty="0"/>
              <a:t>2015-10-08: Meldungen an die ILS gemäß Vorgaben der ILS vom 08.10.2015 angepasst. Folie für Nachforderungen hinzugefügt.</a:t>
            </a:r>
          </a:p>
          <a:p>
            <a:r>
              <a:rPr lang="de-DE" sz="1200" dirty="0"/>
              <a:t>2015-11-02: Zielgruppenorientierte Präsentation hinzugefügt, Folienkommentare standardisiert</a:t>
            </a:r>
          </a:p>
          <a:p>
            <a:r>
              <a:rPr lang="de-DE" sz="1200" dirty="0"/>
              <a:t>2015-11-05: Status 9 (Quittung / Fremdanmeldung) gestrichen</a:t>
            </a:r>
          </a:p>
          <a:p>
            <a:r>
              <a:rPr lang="de-DE" sz="1200" dirty="0"/>
              <a:t>2015-11-15: Fehlende „, kommen“ in den Meldungen an die Leitstelle ergänzt.</a:t>
            </a:r>
          </a:p>
          <a:p>
            <a:r>
              <a:rPr lang="de-DE" sz="1200" dirty="0"/>
              <a:t>2015-12-29: Statusmeldungen angepasst an aktuelle Vorgaben der ILS (Status 7 und 8 bei Übungen und Bewegungsfahrten). Folie </a:t>
            </a:r>
            <a:r>
              <a:rPr lang="de-DE" sz="1200" dirty="0">
                <a:hlinkClick r:id="rId2" action="ppaction://hlinksldjump"/>
              </a:rPr>
              <a:t>Ausrückmeldung bei Übungen und Bewegungsfahrten</a:t>
            </a:r>
            <a:r>
              <a:rPr lang="de-DE" sz="1200" dirty="0"/>
              <a:t> hinzugefügt.</a:t>
            </a:r>
          </a:p>
          <a:p>
            <a:r>
              <a:rPr lang="de-DE" sz="1200" dirty="0"/>
              <a:t>2016-01-15: ß im Buchstabieralphabet hinzugefügt; Inlands-Alphabet Zahlen und Zeichen</a:t>
            </a:r>
          </a:p>
          <a:p>
            <a:r>
              <a:rPr lang="de-DE" sz="1200" dirty="0"/>
              <a:t>2016-01-21: Meldungen an die ILS: Einsatzbefehle und Rückmeldungen werden wiederholt, Beispiel Funkgespräch ohne ILS, da die ILS nicht mehr ohne Statusmeldung angesprochen wird.</a:t>
            </a:r>
          </a:p>
          <a:p>
            <a:r>
              <a:rPr lang="de-DE" sz="1200" dirty="0"/>
              <a:t>2016-01-25: Kleinere Fehlerkorrekturen in den Beispielen (fehlende Betriebswörter)</a:t>
            </a:r>
          </a:p>
          <a:p>
            <a:r>
              <a:rPr lang="de-DE" sz="1200" dirty="0"/>
              <a:t>2016-04-27: Status 3 bei </a:t>
            </a:r>
            <a:r>
              <a:rPr lang="de-DE" sz="1200" dirty="0">
                <a:hlinkClick r:id="rId2" action="ppaction://hlinksldjump"/>
              </a:rPr>
              <a:t>Ausrückmeldung bei Übungen und Bewegungsfahrten</a:t>
            </a:r>
            <a:r>
              <a:rPr lang="de-DE" sz="1200" dirty="0"/>
              <a:t> hinzugefügt</a:t>
            </a:r>
          </a:p>
          <a:p>
            <a:r>
              <a:rPr lang="de-DE" sz="1200" dirty="0"/>
              <a:t>2016-06-04: „J“ und „C“ bei den Statusmeldungen hinzu</a:t>
            </a:r>
          </a:p>
          <a:p>
            <a:r>
              <a:rPr lang="de-DE" sz="1200" dirty="0"/>
              <a:t>2017-04-01: Folien </a:t>
            </a:r>
            <a:r>
              <a:rPr lang="de-DE" sz="1200" dirty="0">
                <a:hlinkClick r:id="rId3" action="ppaction://hlinksldjump"/>
              </a:rPr>
              <a:t>Alarmannahme Falls das Ausrücken länger als 5 Minuten dauert</a:t>
            </a:r>
            <a:r>
              <a:rPr lang="de-DE" sz="1200" dirty="0"/>
              <a:t>, </a:t>
            </a:r>
            <a:r>
              <a:rPr lang="de-DE" sz="1200" dirty="0">
                <a:hlinkClick r:id="rId4" action="ppaction://hlinksldjump"/>
              </a:rPr>
              <a:t>Ausrückmeldung Normallfall</a:t>
            </a:r>
            <a:r>
              <a:rPr lang="de-DE" sz="1200" dirty="0"/>
              <a:t>, </a:t>
            </a:r>
            <a:r>
              <a:rPr lang="de-DE" sz="1200" dirty="0">
                <a:hlinkClick r:id="rId5" action="ppaction://hlinksldjump"/>
              </a:rPr>
              <a:t>Eintreffmeldung</a:t>
            </a:r>
            <a:r>
              <a:rPr lang="de-DE" sz="1200" dirty="0"/>
              <a:t>, </a:t>
            </a:r>
            <a:r>
              <a:rPr lang="de-DE" sz="1200" dirty="0">
                <a:hlinkClick r:id="rId6" action="ppaction://hlinksldjump"/>
              </a:rPr>
              <a:t>Lagemeldung</a:t>
            </a:r>
            <a:r>
              <a:rPr lang="de-DE" sz="1200" dirty="0"/>
              <a:t> überarbeitet; Folien </a:t>
            </a:r>
            <a:r>
              <a:rPr lang="de-DE" sz="1200" dirty="0">
                <a:hlinkClick r:id="rId7" action="ppaction://hlinksldjump"/>
              </a:rPr>
              <a:t>Ausrückmeldung Fall: Einsatzort unklar</a:t>
            </a:r>
            <a:r>
              <a:rPr lang="de-DE" sz="1200" dirty="0"/>
              <a:t> und </a:t>
            </a:r>
            <a:r>
              <a:rPr lang="de-DE" sz="1200" dirty="0">
                <a:hlinkClick r:id="rId8" action="ppaction://hlinksldjump"/>
              </a:rPr>
              <a:t>Ausrückmeldung Fall: Planerische Anzahl </a:t>
            </a:r>
            <a:r>
              <a:rPr lang="de-DE" sz="1200" dirty="0" err="1">
                <a:hlinkClick r:id="rId8" action="ppaction://hlinksldjump"/>
              </a:rPr>
              <a:t>Atemschutzgerätet</a:t>
            </a:r>
            <a:r>
              <a:rPr lang="de-DE" sz="1200" dirty="0">
                <a:hlinkClick r:id="rId8" action="ppaction://hlinksldjump"/>
              </a:rPr>
              <a:t>...</a:t>
            </a:r>
            <a:r>
              <a:rPr lang="de-DE" sz="1200" dirty="0"/>
              <a:t> Hinzugefügt.</a:t>
            </a:r>
          </a:p>
          <a:p>
            <a:endParaRPr lang="de-DE" sz="12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35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723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Vorrangstufe von Nachrichtenarten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258415" y="1695107"/>
            <a:ext cx="1440000" cy="684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Einfach</a:t>
            </a:r>
          </a:p>
        </p:txBody>
      </p:sp>
      <p:grpSp>
        <p:nvGrpSpPr>
          <p:cNvPr id="43" name="Gruppieren 42"/>
          <p:cNvGrpSpPr/>
          <p:nvPr/>
        </p:nvGrpSpPr>
        <p:grpSpPr>
          <a:xfrm>
            <a:off x="2820762" y="1717499"/>
            <a:ext cx="4100647" cy="637963"/>
            <a:chOff x="2992416" y="2174132"/>
            <a:chExt cx="4100647" cy="637963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2992416" y="2174132"/>
              <a:ext cx="1685562" cy="338554"/>
              <a:chOff x="2992416" y="2174132"/>
              <a:chExt cx="1685562" cy="338554"/>
            </a:xfrm>
          </p:grpSpPr>
          <p:sp>
            <p:nvSpPr>
              <p:cNvPr id="14" name="Pfeil nach rechts 13"/>
              <p:cNvSpPr/>
              <p:nvPr/>
            </p:nvSpPr>
            <p:spPr>
              <a:xfrm>
                <a:off x="2992416" y="2235409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3280416" y="2174132"/>
                <a:ext cx="13975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Ohne Vermerk</a:t>
                </a:r>
              </a:p>
            </p:txBody>
          </p:sp>
        </p:grpSp>
        <p:grpSp>
          <p:nvGrpSpPr>
            <p:cNvPr id="35" name="Gruppieren 34"/>
            <p:cNvGrpSpPr/>
            <p:nvPr/>
          </p:nvGrpSpPr>
          <p:grpSpPr>
            <a:xfrm>
              <a:off x="2992416" y="2473541"/>
              <a:ext cx="4100647" cy="338554"/>
              <a:chOff x="2992416" y="2575141"/>
              <a:chExt cx="4100647" cy="338554"/>
            </a:xfrm>
          </p:grpSpPr>
          <p:sp>
            <p:nvSpPr>
              <p:cNvPr id="17" name="Pfeil nach rechts 16"/>
              <p:cNvSpPr/>
              <p:nvPr/>
            </p:nvSpPr>
            <p:spPr>
              <a:xfrm>
                <a:off x="2992416" y="2636418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280416" y="2575141"/>
                <a:ext cx="38126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Abwicklung in der Reihenfolge des Eingangs</a:t>
                </a:r>
              </a:p>
            </p:txBody>
          </p:sp>
        </p:grpSp>
      </p:grpSp>
      <p:sp>
        <p:nvSpPr>
          <p:cNvPr id="22" name="Rechteck 21"/>
          <p:cNvSpPr/>
          <p:nvPr/>
        </p:nvSpPr>
        <p:spPr>
          <a:xfrm>
            <a:off x="898415" y="2752948"/>
            <a:ext cx="1800000" cy="684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Sofort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2820762" y="2925671"/>
            <a:ext cx="3384232" cy="338554"/>
            <a:chOff x="2992416" y="3109880"/>
            <a:chExt cx="3384232" cy="338554"/>
          </a:xfrm>
        </p:grpSpPr>
        <p:sp>
          <p:nvSpPr>
            <p:cNvPr id="25" name="Pfeil nach rechts 24"/>
            <p:cNvSpPr/>
            <p:nvPr/>
          </p:nvSpPr>
          <p:spPr>
            <a:xfrm>
              <a:off x="2992416" y="3173700"/>
              <a:ext cx="288000" cy="210914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3280416" y="3109880"/>
              <a:ext cx="30962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Abwicklung vor Einfachnachrichten</a:t>
              </a:r>
            </a:p>
          </p:txBody>
        </p:sp>
      </p:grpSp>
      <p:sp>
        <p:nvSpPr>
          <p:cNvPr id="23" name="Rechteck 22"/>
          <p:cNvSpPr/>
          <p:nvPr/>
        </p:nvSpPr>
        <p:spPr>
          <a:xfrm>
            <a:off x="538415" y="3810789"/>
            <a:ext cx="2160000" cy="684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Blitz</a:t>
            </a:r>
          </a:p>
        </p:txBody>
      </p:sp>
      <p:grpSp>
        <p:nvGrpSpPr>
          <p:cNvPr id="41" name="Gruppieren 40"/>
          <p:cNvGrpSpPr/>
          <p:nvPr/>
        </p:nvGrpSpPr>
        <p:grpSpPr>
          <a:xfrm>
            <a:off x="2820762" y="3833807"/>
            <a:ext cx="5519422" cy="637963"/>
            <a:chOff x="6260955" y="2174132"/>
            <a:chExt cx="5519422" cy="637963"/>
          </a:xfrm>
        </p:grpSpPr>
        <p:grpSp>
          <p:nvGrpSpPr>
            <p:cNvPr id="37" name="Gruppieren 36"/>
            <p:cNvGrpSpPr/>
            <p:nvPr/>
          </p:nvGrpSpPr>
          <p:grpSpPr>
            <a:xfrm>
              <a:off x="6260955" y="2174132"/>
              <a:ext cx="4373798" cy="338554"/>
              <a:chOff x="2992416" y="3899358"/>
              <a:chExt cx="4373798" cy="338554"/>
            </a:xfrm>
          </p:grpSpPr>
          <p:sp>
            <p:nvSpPr>
              <p:cNvPr id="27" name="Pfeil nach rechts 26"/>
              <p:cNvSpPr/>
              <p:nvPr/>
            </p:nvSpPr>
            <p:spPr>
              <a:xfrm>
                <a:off x="2992416" y="3960635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3280416" y="3899358"/>
                <a:ext cx="40857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Abwicklung vor Sofort- und Einfachnachrichten</a:t>
                </a:r>
              </a:p>
            </p:txBody>
          </p:sp>
        </p:grpSp>
        <p:grpSp>
          <p:nvGrpSpPr>
            <p:cNvPr id="38" name="Gruppieren 37"/>
            <p:cNvGrpSpPr/>
            <p:nvPr/>
          </p:nvGrpSpPr>
          <p:grpSpPr>
            <a:xfrm>
              <a:off x="6260955" y="2473541"/>
              <a:ext cx="5519422" cy="338554"/>
              <a:chOff x="2992416" y="4268490"/>
              <a:chExt cx="5519422" cy="338554"/>
            </a:xfrm>
          </p:grpSpPr>
          <p:sp>
            <p:nvSpPr>
              <p:cNvPr id="28" name="Pfeil nach rechts 27"/>
              <p:cNvSpPr/>
              <p:nvPr/>
            </p:nvSpPr>
            <p:spPr>
              <a:xfrm>
                <a:off x="2992416" y="4329767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3280415" y="4268490"/>
                <a:ext cx="52314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/>
                  <a:t>Sprechfunkverkehr niedriger Vorrangstufe wird unterbrochen</a:t>
                </a:r>
              </a:p>
            </p:txBody>
          </p:sp>
        </p:grpSp>
      </p:grpSp>
      <p:sp>
        <p:nvSpPr>
          <p:cNvPr id="24" name="Rechteck 23"/>
          <p:cNvSpPr/>
          <p:nvPr/>
        </p:nvSpPr>
        <p:spPr>
          <a:xfrm>
            <a:off x="178415" y="4868629"/>
            <a:ext cx="2520000" cy="684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Staatsnot</a:t>
            </a:r>
          </a:p>
        </p:txBody>
      </p:sp>
      <p:grpSp>
        <p:nvGrpSpPr>
          <p:cNvPr id="42" name="Gruppieren 41"/>
          <p:cNvGrpSpPr/>
          <p:nvPr/>
        </p:nvGrpSpPr>
        <p:grpSpPr>
          <a:xfrm>
            <a:off x="2820762" y="4891647"/>
            <a:ext cx="3994336" cy="637963"/>
            <a:chOff x="5186739" y="2174132"/>
            <a:chExt cx="3994336" cy="637963"/>
          </a:xfrm>
        </p:grpSpPr>
        <p:grpSp>
          <p:nvGrpSpPr>
            <p:cNvPr id="39" name="Gruppieren 38"/>
            <p:cNvGrpSpPr/>
            <p:nvPr/>
          </p:nvGrpSpPr>
          <p:grpSpPr>
            <a:xfrm>
              <a:off x="5186739" y="2174132"/>
              <a:ext cx="3994336" cy="338554"/>
              <a:chOff x="2992416" y="5080061"/>
              <a:chExt cx="3994336" cy="338554"/>
            </a:xfrm>
          </p:grpSpPr>
          <p:sp>
            <p:nvSpPr>
              <p:cNvPr id="31" name="Pfeil nach rechts 30"/>
              <p:cNvSpPr/>
              <p:nvPr/>
            </p:nvSpPr>
            <p:spPr>
              <a:xfrm>
                <a:off x="2992416" y="5141338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>
                <a:off x="3280416" y="5080061"/>
                <a:ext cx="37063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Abwicklung vor allen anderen Nachrichten</a:t>
                </a:r>
              </a:p>
            </p:txBody>
          </p:sp>
        </p:grpSp>
        <p:grpSp>
          <p:nvGrpSpPr>
            <p:cNvPr id="40" name="Gruppieren 39"/>
            <p:cNvGrpSpPr/>
            <p:nvPr/>
          </p:nvGrpSpPr>
          <p:grpSpPr>
            <a:xfrm>
              <a:off x="5186739" y="2473541"/>
              <a:ext cx="3651100" cy="338554"/>
              <a:chOff x="2992416" y="5485694"/>
              <a:chExt cx="3651100" cy="338554"/>
            </a:xfrm>
          </p:grpSpPr>
          <p:sp>
            <p:nvSpPr>
              <p:cNvPr id="32" name="Pfeil nach rechts 31"/>
              <p:cNvSpPr/>
              <p:nvPr/>
            </p:nvSpPr>
            <p:spPr>
              <a:xfrm>
                <a:off x="2992416" y="5546971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>
                <a:off x="3280416" y="5485694"/>
                <a:ext cx="33631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Sprechfunkverkehr wird unterbrochen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612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Funkgespräch – normales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1" name="Gleichschenkliges Dreieck 10"/>
          <p:cNvSpPr/>
          <p:nvPr/>
        </p:nvSpPr>
        <p:spPr>
          <a:xfrm rot="5400000">
            <a:off x="2247761" y="4648467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7" name="Gruppieren 36"/>
          <p:cNvGrpSpPr/>
          <p:nvPr/>
        </p:nvGrpSpPr>
        <p:grpSpPr>
          <a:xfrm>
            <a:off x="250715" y="1834344"/>
            <a:ext cx="2520000" cy="1620000"/>
            <a:chOff x="898415" y="3128074"/>
            <a:chExt cx="2520000" cy="1620000"/>
          </a:xfrm>
        </p:grpSpPr>
        <p:sp>
          <p:nvSpPr>
            <p:cNvPr id="35" name="Rechteck 3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Anruf</a:t>
              </a:r>
            </a:p>
          </p:txBody>
        </p:sp>
        <p:sp>
          <p:nvSpPr>
            <p:cNvPr id="36" name="Rechteck 3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der Gegenstelle&gt; von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&lt;eigener Rufname&gt;, kommen!</a:t>
              </a:r>
            </a:p>
          </p:txBody>
        </p:sp>
      </p:grpSp>
      <p:grpSp>
        <p:nvGrpSpPr>
          <p:cNvPr id="38" name="Gruppieren 37"/>
          <p:cNvGrpSpPr/>
          <p:nvPr/>
        </p:nvGrpSpPr>
        <p:grpSpPr>
          <a:xfrm>
            <a:off x="250715" y="4018467"/>
            <a:ext cx="2520000" cy="1620000"/>
            <a:chOff x="898415" y="3128074"/>
            <a:chExt cx="2520000" cy="1620000"/>
          </a:xfrm>
        </p:grpSpPr>
        <p:sp>
          <p:nvSpPr>
            <p:cNvPr id="39" name="Rechteck 38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Anrufantwort</a:t>
              </a:r>
            </a:p>
          </p:txBody>
        </p:sp>
        <p:sp>
          <p:nvSpPr>
            <p:cNvPr id="40" name="Rechteck 39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der Gegenstelle&gt;, kommen!</a:t>
              </a:r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3344807" y="4018467"/>
            <a:ext cx="2520000" cy="1620000"/>
            <a:chOff x="898415" y="3128074"/>
            <a:chExt cx="2520000" cy="1620000"/>
          </a:xfrm>
        </p:grpSpPr>
        <p:sp>
          <p:nvSpPr>
            <p:cNvPr id="42" name="Rechteck 4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Gespräch</a:t>
              </a:r>
            </a:p>
          </p:txBody>
        </p:sp>
        <p:sp>
          <p:nvSpPr>
            <p:cNvPr id="43" name="Rechteck 4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&lt;Gesprächsinhalt&gt;, kommen!</a:t>
              </a:r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6438900" y="4031335"/>
            <a:ext cx="2520000" cy="1620000"/>
            <a:chOff x="898415" y="3128074"/>
            <a:chExt cx="2520000" cy="1620000"/>
          </a:xfrm>
        </p:grpSpPr>
        <p:sp>
          <p:nvSpPr>
            <p:cNvPr id="45" name="Rechteck 4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Gesprächsende</a:t>
              </a:r>
            </a:p>
          </p:txBody>
        </p:sp>
        <p:sp>
          <p:nvSpPr>
            <p:cNvPr id="46" name="Rechteck 4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Verstanden, Ende!</a:t>
              </a:r>
            </a:p>
          </p:txBody>
        </p:sp>
      </p:grpSp>
      <p:sp>
        <p:nvSpPr>
          <p:cNvPr id="47" name="Gleichschenkliges Dreieck 46"/>
          <p:cNvSpPr/>
          <p:nvPr/>
        </p:nvSpPr>
        <p:spPr>
          <a:xfrm rot="5400000">
            <a:off x="5341853" y="4648467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Gleichschenkliges Dreieck 47"/>
          <p:cNvSpPr/>
          <p:nvPr/>
        </p:nvSpPr>
        <p:spPr>
          <a:xfrm rot="10800000">
            <a:off x="250715" y="3560801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45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Funkgespräch</a:t>
            </a:r>
            <a:br>
              <a:rPr lang="de-DE" dirty="0"/>
            </a:br>
            <a:r>
              <a:rPr lang="de-DE" dirty="0"/>
              <a:t>Beispiel 1 mit normalem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67619" y="3666140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2354263" y="2052084"/>
            <a:ext cx="2586037" cy="116637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Florian Pfändhausen 48/1 von Florian Hambach 21/1,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4832349" y="2933244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Hier Florian Pfändhausen 48/1, kommen!</a:t>
            </a:r>
          </a:p>
        </p:txBody>
      </p:sp>
      <p:sp>
        <p:nvSpPr>
          <p:cNvPr id="92" name="Richtungspfeil 91"/>
          <p:cNvSpPr/>
          <p:nvPr/>
        </p:nvSpPr>
        <p:spPr>
          <a:xfrm>
            <a:off x="2354263" y="3651702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Frage, Standort, kommen!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4832349" y="437016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Ortsausgang Bergrheinfeld</a:t>
            </a:r>
            <a:r>
              <a:rPr lang="de-DE">
                <a:solidFill>
                  <a:schemeClr val="tx1"/>
                </a:solidFill>
              </a:rPr>
              <a:t>, kommen!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18" y="3348200"/>
            <a:ext cx="1136019" cy="487361"/>
          </a:xfrm>
          <a:prstGeom prst="rect">
            <a:avLst/>
          </a:prstGeom>
        </p:spPr>
      </p:pic>
      <p:sp>
        <p:nvSpPr>
          <p:cNvPr id="94" name="Richtungspfeil 93"/>
          <p:cNvSpPr/>
          <p:nvPr/>
        </p:nvSpPr>
        <p:spPr>
          <a:xfrm>
            <a:off x="2354263" y="491857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1578247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Funkgespräch </a:t>
            </a:r>
            <a:br>
              <a:rPr lang="de-DE" dirty="0"/>
            </a:br>
            <a:r>
              <a:rPr lang="de-DE" dirty="0"/>
              <a:t>Beispiel 2 mit normalem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67619" y="3771070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2354263" y="2884426"/>
            <a:ext cx="2586037" cy="1260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Hier Florian Hambach 21/1,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4832349" y="2049607"/>
            <a:ext cx="2586037" cy="1260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6000" tIns="144000" r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Florian Hambach 21/1 von Florian Pfändhausen 48/1, kommen!</a:t>
            </a:r>
          </a:p>
        </p:txBody>
      </p:sp>
      <p:sp>
        <p:nvSpPr>
          <p:cNvPr id="92" name="Richtungspfeil 91"/>
          <p:cNvSpPr/>
          <p:nvPr/>
        </p:nvSpPr>
        <p:spPr>
          <a:xfrm>
            <a:off x="2354263" y="4554065"/>
            <a:ext cx="2586037" cy="1260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4832348" y="3719245"/>
            <a:ext cx="2586037" cy="136311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Tank wieder aufgefüllt, auf erneuter Anfahrt zur Einsatzstelle, kommen!</a:t>
            </a:r>
          </a:p>
        </p:txBody>
      </p:sp>
      <p:pic>
        <p:nvPicPr>
          <p:cNvPr id="94" name="Grafik 9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18" y="3348200"/>
            <a:ext cx="1136019" cy="48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47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Funkgespräch – verkürztes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 dirty="0"/>
          </a:p>
        </p:txBody>
      </p:sp>
      <p:grpSp>
        <p:nvGrpSpPr>
          <p:cNvPr id="37" name="Gruppieren 36"/>
          <p:cNvGrpSpPr/>
          <p:nvPr/>
        </p:nvGrpSpPr>
        <p:grpSpPr>
          <a:xfrm>
            <a:off x="2815031" y="1996178"/>
            <a:ext cx="3744000" cy="1620000"/>
            <a:chOff x="898415" y="3128074"/>
            <a:chExt cx="2520000" cy="1620000"/>
          </a:xfrm>
        </p:grpSpPr>
        <p:sp>
          <p:nvSpPr>
            <p:cNvPr id="35" name="Rechteck 3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Anruf und Gespräch</a:t>
              </a:r>
            </a:p>
          </p:txBody>
        </p:sp>
        <p:sp>
          <p:nvSpPr>
            <p:cNvPr id="36" name="Rechteck 3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&lt;Rufname der Gegenstelle&gt; von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&lt;eigener Rufname&gt;, </a:t>
              </a:r>
            </a:p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&lt;Gesprächsinhalt&gt;, kommen!</a:t>
              </a:r>
            </a:p>
          </p:txBody>
        </p:sp>
      </p:grpSp>
      <p:sp>
        <p:nvSpPr>
          <p:cNvPr id="48" name="Gleichschenkliges Dreieck 47"/>
          <p:cNvSpPr/>
          <p:nvPr/>
        </p:nvSpPr>
        <p:spPr>
          <a:xfrm rot="10800000">
            <a:off x="2815032" y="3722635"/>
            <a:ext cx="3744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2815031" y="4220265"/>
            <a:ext cx="3744000" cy="1620000"/>
            <a:chOff x="898415" y="3128074"/>
            <a:chExt cx="2520000" cy="1620000"/>
          </a:xfrm>
        </p:grpSpPr>
        <p:sp>
          <p:nvSpPr>
            <p:cNvPr id="22" name="Rechteck 2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Anrufantwort und Gesprächsende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</a:rPr>
                <a:t>Hier &lt;Rufname der Gegenstelle&gt;, verstanden, Ende!</a:t>
              </a:r>
            </a:p>
          </p:txBody>
        </p:sp>
      </p:grpSp>
      <p:grpSp>
        <p:nvGrpSpPr>
          <p:cNvPr id="12" name="Gruppieren 11"/>
          <p:cNvGrpSpPr>
            <a:grpSpLocks noChangeAspect="1"/>
          </p:cNvGrpSpPr>
          <p:nvPr/>
        </p:nvGrpSpPr>
        <p:grpSpPr>
          <a:xfrm>
            <a:off x="260393" y="2588402"/>
            <a:ext cx="1944637" cy="1735141"/>
            <a:chOff x="1584114" y="2138363"/>
            <a:chExt cx="1092411" cy="974725"/>
          </a:xfrm>
        </p:grpSpPr>
        <p:sp>
          <p:nvSpPr>
            <p:cNvPr id="13" name="Rechteck 12"/>
            <p:cNvSpPr/>
            <p:nvPr/>
          </p:nvSpPr>
          <p:spPr>
            <a:xfrm>
              <a:off x="2393950" y="2278055"/>
              <a:ext cx="101600" cy="83503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36000" rtlCol="0" anchor="t"/>
            <a:lstStyle/>
            <a:p>
              <a:pPr algn="ctr"/>
              <a:endParaRPr lang="de-DE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1584114" y="2673350"/>
              <a:ext cx="809836" cy="4397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36000" rtlCol="0" anchor="t"/>
            <a:lstStyle/>
            <a:p>
              <a:pPr algn="ctr"/>
              <a:r>
                <a:rPr lang="de-DE" sz="1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FEUERWEHR</a:t>
              </a:r>
            </a:p>
          </p:txBody>
        </p:sp>
        <p:grpSp>
          <p:nvGrpSpPr>
            <p:cNvPr id="15" name="Gruppieren 14"/>
            <p:cNvGrpSpPr/>
            <p:nvPr/>
          </p:nvGrpSpPr>
          <p:grpSpPr>
            <a:xfrm>
              <a:off x="1631308" y="2778123"/>
              <a:ext cx="715448" cy="334965"/>
              <a:chOff x="1628285" y="2778123"/>
              <a:chExt cx="715448" cy="334965"/>
            </a:xfrm>
          </p:grpSpPr>
          <p:grpSp>
            <p:nvGrpSpPr>
              <p:cNvPr id="20" name="Gruppieren 19"/>
              <p:cNvGrpSpPr/>
              <p:nvPr/>
            </p:nvGrpSpPr>
            <p:grpSpPr>
              <a:xfrm>
                <a:off x="1628285" y="2778125"/>
                <a:ext cx="215900" cy="334963"/>
                <a:chOff x="1411077" y="3210717"/>
                <a:chExt cx="215900" cy="334963"/>
              </a:xfrm>
            </p:grpSpPr>
            <p:sp>
              <p:nvSpPr>
                <p:cNvPr id="62" name="Rechteck 61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63" name="Gruppieren 62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74" name="Rechteck 7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6" name="Rechteck 75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" name="Rechteck 76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4" name="Gruppieren 63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70" name="Rechteck 6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1" name="Rechteck 7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" name="Rechteck 7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3" name="Rechteck 7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5" name="Gruppieren 64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66" name="Rechteck 65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8" name="Rechteck 67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9" name="Rechteck 68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24" name="Gruppieren 23"/>
              <p:cNvGrpSpPr/>
              <p:nvPr/>
            </p:nvGrpSpPr>
            <p:grpSpPr>
              <a:xfrm>
                <a:off x="1878059" y="2778124"/>
                <a:ext cx="215900" cy="334963"/>
                <a:chOff x="1411077" y="3210717"/>
                <a:chExt cx="215900" cy="334963"/>
              </a:xfrm>
            </p:grpSpPr>
            <p:sp>
              <p:nvSpPr>
                <p:cNvPr id="45" name="Rechteck 44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46" name="Gruppieren 45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8" name="Rechteck 57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" name="Rechteck 59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1" name="Rechteck 60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7" name="Gruppieren 46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4" name="Rechteck 5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5" name="Rechteck 54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6" name="Rechteck 55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7" name="Rechteck 56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9" name="Gruppieren 48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0" name="Rechteck 4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" name="Rechteck 5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" name="Rechteck 5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25" name="Gruppieren 24"/>
              <p:cNvGrpSpPr/>
              <p:nvPr/>
            </p:nvGrpSpPr>
            <p:grpSpPr>
              <a:xfrm>
                <a:off x="2127833" y="2778123"/>
                <a:ext cx="215900" cy="334963"/>
                <a:chOff x="1411077" y="3210717"/>
                <a:chExt cx="215900" cy="334963"/>
              </a:xfrm>
            </p:grpSpPr>
            <p:sp>
              <p:nvSpPr>
                <p:cNvPr id="26" name="Rechteck 25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27" name="Gruppieren 26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41" name="Rechteck 40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2" name="Rechteck 41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4" name="Rechteck 43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8" name="Gruppieren 27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34" name="Rechteck 3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8" name="Rechteck 37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" name="Rechteck 38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0" name="Rechteck 39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9" name="Gruppieren 28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30" name="Rechteck 2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" name="Rechteck 3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2" name="Rechteck 3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" name="Rechteck 3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cxnSp>
          <p:nvCxnSpPr>
            <p:cNvPr id="16" name="Gerade Verbindung 13"/>
            <p:cNvCxnSpPr>
              <a:stCxn id="13" idx="0"/>
            </p:cNvCxnSpPr>
            <p:nvPr/>
          </p:nvCxnSpPr>
          <p:spPr>
            <a:xfrm flipV="1">
              <a:off x="2444750" y="2138363"/>
              <a:ext cx="0" cy="139692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eck 16"/>
            <p:cNvSpPr/>
            <p:nvPr/>
          </p:nvSpPr>
          <p:spPr>
            <a:xfrm>
              <a:off x="2384425" y="2874731"/>
              <a:ext cx="292100" cy="2383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36000" rtlCol="0" anchor="t"/>
            <a:lstStyle/>
            <a:p>
              <a:pPr algn="ctr"/>
              <a:endParaRPr lang="de-DE" sz="500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2409700" y="2920892"/>
              <a:ext cx="110331" cy="11043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2539999" y="2920892"/>
              <a:ext cx="110331" cy="11043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377505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Funkgespräch</a:t>
            </a:r>
            <a:br>
              <a:rPr lang="de-DE" dirty="0"/>
            </a:br>
            <a:r>
              <a:rPr lang="de-DE" dirty="0"/>
              <a:t>Beispiel 1 mit verkürztem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67619" y="3995920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2354263" y="2558854"/>
            <a:ext cx="2586037" cy="2003827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Florian Pfändhausen 48/1 von Florian Hambach 21/1, Frage, Standort, kommen!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4832348" y="3971251"/>
            <a:ext cx="2586037" cy="145135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Hier Florian Pfändhausen 48/1, Ortsausgang Bergrheinfeld, kommen!</a:t>
            </a:r>
          </a:p>
        </p:txBody>
      </p:sp>
      <p:pic>
        <p:nvPicPr>
          <p:cNvPr id="91" name="Grafik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18" y="3348200"/>
            <a:ext cx="1136019" cy="487361"/>
          </a:xfrm>
          <a:prstGeom prst="rect">
            <a:avLst/>
          </a:prstGeom>
        </p:spPr>
      </p:pic>
      <p:sp>
        <p:nvSpPr>
          <p:cNvPr id="92" name="Richtungspfeil 91"/>
          <p:cNvSpPr/>
          <p:nvPr/>
        </p:nvSpPr>
        <p:spPr>
          <a:xfrm>
            <a:off x="2354263" y="491857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2341338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6224B78FA8B14EB32FE97242828FBF" ma:contentTypeVersion="4" ma:contentTypeDescription="Ein neues Dokument erstellen." ma:contentTypeScope="" ma:versionID="56921ea31787c44b67ce48ef00c0e1b4">
  <xsd:schema xmlns:xsd="http://www.w3.org/2001/XMLSchema" xmlns:xs="http://www.w3.org/2001/XMLSchema" xmlns:p="http://schemas.microsoft.com/office/2006/metadata/properties" xmlns:ns2="723f75bd-5847-44a9-8fcd-b7ac6788e541" targetNamespace="http://schemas.microsoft.com/office/2006/metadata/properties" ma:root="true" ma:fieldsID="dc04b33535f61465c6058399fe51bcf8" ns2:_="">
    <xsd:import namespace="723f75bd-5847-44a9-8fcd-b7ac6788e54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3f75bd-5847-44a9-8fcd-b7ac6788e5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8B4B26-9331-4F32-8527-FEB467B0AFC7}"/>
</file>

<file path=customXml/itemProps2.xml><?xml version="1.0" encoding="utf-8"?>
<ds:datastoreItem xmlns:ds="http://schemas.openxmlformats.org/officeDocument/2006/customXml" ds:itemID="{3EAAEA40-F270-4C26-9F63-4BD98DD41789}"/>
</file>

<file path=customXml/itemProps3.xml><?xml version="1.0" encoding="utf-8"?>
<ds:datastoreItem xmlns:ds="http://schemas.openxmlformats.org/officeDocument/2006/customXml" ds:itemID="{7FFE1861-1248-42BE-9EB2-97FEE88E51E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2838</Words>
  <Application>Microsoft Office PowerPoint</Application>
  <PresentationFormat>Bildschirmpräsentation (4:3)</PresentationFormat>
  <Paragraphs>938</Paragraphs>
  <Slides>35</Slides>
  <Notes>33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35</vt:i4>
      </vt:variant>
      <vt:variant>
        <vt:lpstr>Zielgruppenorientierte Präsentationen</vt:lpstr>
      </vt:variant>
      <vt:variant>
        <vt:i4>3</vt:i4>
      </vt:variant>
    </vt:vector>
  </HeadingPairs>
  <TitlesOfParts>
    <vt:vector size="44" baseType="lpstr">
      <vt:lpstr>Arial</vt:lpstr>
      <vt:lpstr>Calibri</vt:lpstr>
      <vt:lpstr>Courier New</vt:lpstr>
      <vt:lpstr>Verdana</vt:lpstr>
      <vt:lpstr>Wingdings</vt:lpstr>
      <vt:lpstr>Office-Design</vt:lpstr>
      <vt:lpstr>Grundsätze des Sprechfunkbetriebs</vt:lpstr>
      <vt:lpstr>Warum gibt es Grundsätze beim Funken?</vt:lpstr>
      <vt:lpstr>Nachrichtenart</vt:lpstr>
      <vt:lpstr>Vorrangstufe von Nachrichtenarten</vt:lpstr>
      <vt:lpstr>Funkgespräch – normales Verfahren</vt:lpstr>
      <vt:lpstr>Funkgespräch Beispiel 1 mit normalem Verfahren</vt:lpstr>
      <vt:lpstr>Funkgespräch  Beispiel 2 mit normalem Verfahren</vt:lpstr>
      <vt:lpstr>Funkgespräch – verkürztes Verfahren</vt:lpstr>
      <vt:lpstr>Funkgespräch Beispiel 1 mit verkürztem Verfahren</vt:lpstr>
      <vt:lpstr>Funkgespräch Beispiel 2 mit verkürztem Verfahren</vt:lpstr>
      <vt:lpstr>Grundsätze für den Sprechfunkverkehr</vt:lpstr>
      <vt:lpstr>Feste Betriebsworte Teil 1</vt:lpstr>
      <vt:lpstr>Feste Betriebsworte Teil 2</vt:lpstr>
      <vt:lpstr>Buchstabieralphabet Inland</vt:lpstr>
      <vt:lpstr>Buchstabieralphabet Inland – Zahlen und Zeichen</vt:lpstr>
      <vt:lpstr>Buchstabieralphabet Nato</vt:lpstr>
      <vt:lpstr>Sammelruf Teil 1</vt:lpstr>
      <vt:lpstr>Sammelruf Teil 2</vt:lpstr>
      <vt:lpstr>Sammelruf Beispiel mit normalem Verfahren</vt:lpstr>
      <vt:lpstr>Sammelruf Beispiel mit verkürztem Verfahren</vt:lpstr>
      <vt:lpstr>Statusmeldungen</vt:lpstr>
      <vt:lpstr>Meldungen an die Integrierte Leitstelle</vt:lpstr>
      <vt:lpstr>Alarmannahme Falls das Ausrücken länger als 5 Minuten dauert</vt:lpstr>
      <vt:lpstr>Ausrückmeldung Normallfall</vt:lpstr>
      <vt:lpstr>Ausrückmeldung Fall: Einsatzort unklar</vt:lpstr>
      <vt:lpstr>Ausrückmeldung Fall: Planerische Anzahl Atemschutzgeräteträger nicht erreicht</vt:lpstr>
      <vt:lpstr>Eintreffmeldung</vt:lpstr>
      <vt:lpstr>Lagemeldung</vt:lpstr>
      <vt:lpstr>Lagemeldung Merkhilfe</vt:lpstr>
      <vt:lpstr>Nachforderung von Einsatzkräften und Material</vt:lpstr>
      <vt:lpstr>Abschlussmeldung / Bereitmeldung Einsatzleiter</vt:lpstr>
      <vt:lpstr>Abschlussmeldung / Bereitmeldung Alle außer Einsatzleiter</vt:lpstr>
      <vt:lpstr>Einrückmeldung</vt:lpstr>
      <vt:lpstr>Ausrückmeldung bei Übungen und Bewegungsfahrten</vt:lpstr>
      <vt:lpstr>Änderungshistorie</vt:lpstr>
      <vt:lpstr>Unterwiesener im Digitalfunk</vt:lpstr>
      <vt:lpstr>Aufbaulehrgang Digitalfunk</vt:lpstr>
      <vt:lpstr>Sprechfunker Digitalfunk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Tonat</dc:creator>
  <cp:lastModifiedBy>Daniel Scheller</cp:lastModifiedBy>
  <cp:revision>225</cp:revision>
  <dcterms:created xsi:type="dcterms:W3CDTF">2014-06-25T17:19:14Z</dcterms:created>
  <dcterms:modified xsi:type="dcterms:W3CDTF">2021-09-25T06:53:23Z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0x0101001F6224B78FA8B14EB32FE97242828FBF</vt:lpwstr>
  </property>
</Properties>
</file>