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15.xml" ContentType="application/vnd.openxmlformats-officedocument.presentationml.slide+xml"/>
  <Override PartName="/ppt/slides/slide13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4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0.xml" ContentType="application/vnd.openxmlformats-officedocument.presentationml.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6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15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9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341" r:id="rId2"/>
    <p:sldId id="331" r:id="rId3"/>
    <p:sldId id="374" r:id="rId4"/>
    <p:sldId id="375" r:id="rId5"/>
    <p:sldId id="376" r:id="rId6"/>
    <p:sldId id="380" r:id="rId7"/>
    <p:sldId id="391" r:id="rId8"/>
    <p:sldId id="378" r:id="rId9"/>
    <p:sldId id="379" r:id="rId10"/>
    <p:sldId id="382" r:id="rId11"/>
    <p:sldId id="383" r:id="rId12"/>
    <p:sldId id="384" r:id="rId13"/>
    <p:sldId id="385" r:id="rId14"/>
    <p:sldId id="386" r:id="rId15"/>
    <p:sldId id="387" r:id="rId16"/>
    <p:sldId id="390" r:id="rId17"/>
    <p:sldId id="388" r:id="rId18"/>
    <p:sldId id="389" r:id="rId19"/>
    <p:sldId id="381" r:id="rId20"/>
  </p:sldIdLst>
  <p:sldSz cx="9144000" cy="6858000" type="screen4x3"/>
  <p:notesSz cx="6858000" cy="9144000"/>
  <p:custShowLst>
    <p:custShow name="Aufbaulehrgang" id="0">
      <p:sldLst>
        <p:sld r:id="rId2"/>
        <p:sld r:id="rId3"/>
        <p:sld r:id="rId4"/>
        <p:sld r:id="rId5"/>
        <p:sld r:id="rId6"/>
        <p:sld r:id="rId7"/>
        <p:sld r:id="rId9"/>
        <p:sld r:id="rId10"/>
        <p:sld r:id="rId11"/>
        <p:sld r:id="rId12"/>
        <p:sld r:id="rId13"/>
        <p:sld r:id="rId14"/>
        <p:sld r:id="rId15"/>
        <p:sld r:id="rId16"/>
        <p:sld r:id="rId18"/>
        <p:sld r:id="rId19"/>
      </p:sldLst>
    </p:custShow>
    <p:custShow name="Sprechfunker" id="1">
      <p:sldLst>
        <p:sld r:id="rId2"/>
        <p:sld r:id="rId3"/>
        <p:sld r:id="rId4"/>
        <p:sld r:id="rId5"/>
        <p:sld r:id="rId6"/>
        <p:sld r:id="rId7"/>
        <p:sld r:id="rId9"/>
        <p:sld r:id="rId10"/>
        <p:sld r:id="rId11"/>
        <p:sld r:id="rId12"/>
        <p:sld r:id="rId13"/>
        <p:sld r:id="rId14"/>
        <p:sld r:id="rId15"/>
        <p:sld r:id="rId16"/>
        <p:sld r:id="rId17"/>
        <p:sld r:id="rId18"/>
        <p:sld r:id="rId19"/>
      </p:sldLst>
    </p:custShow>
    <p:custShow name="Unterwiesener" id="2">
      <p:sldLst>
        <p:sld r:id="rId2"/>
        <p:sld r:id="rId3"/>
        <p:sld r:id="rId4"/>
        <p:sld r:id="rId7"/>
        <p:sld r:id="rId9"/>
        <p:sld r:id="rId10"/>
        <p:sld r:id="rId11"/>
        <p:sld r:id="rId12"/>
        <p:sld r:id="rId13"/>
        <p:sld r:id="rId14"/>
        <p:sld r:id="rId15"/>
        <p:sld r:id="rId16"/>
        <p:sld r:id="rId18"/>
        <p:sld r:id="rId19"/>
      </p:sldLst>
    </p:custShow>
  </p:custShowLst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A0000"/>
    <a:srgbClr val="FFB3B3"/>
    <a:srgbClr val="F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8603FDC-E32A-4AB5-989C-0864C3EAD2B8}" styleName="Designformatvorlage 2 - Akz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7CE84F3-28C3-443E-9E96-99CF82512B78}" styleName="Dunkle Formatvorlage 1 - Akz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unkle Formatvorlage 1 - Akz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25" autoAdjust="0"/>
    <p:restoredTop sz="80494" autoAdjust="0"/>
  </p:normalViewPr>
  <p:slideViewPr>
    <p:cSldViewPr snapToGrid="0" snapToObjects="1">
      <p:cViewPr varScale="1">
        <p:scale>
          <a:sx n="127" d="100"/>
          <a:sy n="127" d="100"/>
        </p:scale>
        <p:origin x="534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ustomXml" Target="../customXml/item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28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AE1C38-AD50-4828-A351-E5FF6CFD65B0}" type="datetimeFigureOut">
              <a:rPr lang="de-DE" smtClean="0"/>
              <a:t>19.07.2019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C9C0C7-B259-4EE5-A954-855681379DE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917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 smtClean="0"/>
              <a:t>HINWEISE</a:t>
            </a:r>
          </a:p>
          <a:p>
            <a:r>
              <a:rPr lang="de-DE" b="0" dirty="0" smtClean="0"/>
              <a:t>Keine</a:t>
            </a:r>
          </a:p>
          <a:p>
            <a:endParaRPr lang="de-DE" b="0" dirty="0" smtClean="0"/>
          </a:p>
          <a:p>
            <a:r>
              <a:rPr lang="de-DE" b="1" dirty="0" smtClean="0"/>
              <a:t>ZUWEISUNG</a:t>
            </a:r>
          </a:p>
          <a:p>
            <a:r>
              <a:rPr lang="de-DE" dirty="0" smtClean="0"/>
              <a:t>Unterwiesener: ja</a:t>
            </a:r>
          </a:p>
          <a:p>
            <a:r>
              <a:rPr lang="de-DE" dirty="0" smtClean="0"/>
              <a:t>Aufbaulehrgang:</a:t>
            </a:r>
            <a:r>
              <a:rPr lang="de-DE" baseline="0" dirty="0" smtClean="0"/>
              <a:t> ja</a:t>
            </a:r>
          </a:p>
          <a:p>
            <a:r>
              <a:rPr lang="de-DE" baseline="0" dirty="0" smtClean="0"/>
              <a:t>Sprechfunker TM14: ja</a:t>
            </a:r>
          </a:p>
          <a:p>
            <a:endParaRPr lang="de-DE" dirty="0" smtClean="0"/>
          </a:p>
          <a:p>
            <a:r>
              <a:rPr lang="de-DE" b="1" dirty="0" smtClean="0"/>
              <a:t>METHODE</a:t>
            </a:r>
          </a:p>
          <a:p>
            <a:r>
              <a:rPr lang="de-DE" b="0" dirty="0" smtClean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91262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 smtClean="0"/>
              <a:t>HINWEISE</a:t>
            </a:r>
          </a:p>
          <a:p>
            <a:r>
              <a:rPr lang="de-DE" b="0" dirty="0" smtClean="0"/>
              <a:t>Keine</a:t>
            </a:r>
          </a:p>
          <a:p>
            <a:endParaRPr lang="de-DE" b="0" dirty="0" smtClean="0"/>
          </a:p>
          <a:p>
            <a:r>
              <a:rPr lang="de-DE" b="1" dirty="0" smtClean="0"/>
              <a:t>ZUWEISUNG</a:t>
            </a:r>
          </a:p>
          <a:p>
            <a:r>
              <a:rPr lang="de-DE" dirty="0" smtClean="0"/>
              <a:t>Unterwiesener: ja</a:t>
            </a:r>
          </a:p>
          <a:p>
            <a:r>
              <a:rPr lang="de-DE" dirty="0" smtClean="0"/>
              <a:t>Aufbaulehrgang:</a:t>
            </a:r>
            <a:r>
              <a:rPr lang="de-DE" baseline="0" dirty="0" smtClean="0"/>
              <a:t> ja</a:t>
            </a:r>
          </a:p>
          <a:p>
            <a:r>
              <a:rPr lang="de-DE" baseline="0" dirty="0" smtClean="0"/>
              <a:t>Sprechfunker TM14: ja</a:t>
            </a:r>
          </a:p>
          <a:p>
            <a:endParaRPr lang="de-DE" dirty="0" smtClean="0"/>
          </a:p>
          <a:p>
            <a:r>
              <a:rPr lang="de-DE" b="1" dirty="0" smtClean="0"/>
              <a:t>METHODE</a:t>
            </a:r>
          </a:p>
          <a:p>
            <a:r>
              <a:rPr lang="de-DE" b="0" dirty="0" smtClean="0"/>
              <a:t>Gruppenarbeit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2930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 smtClean="0"/>
              <a:t>HINWEISE</a:t>
            </a:r>
          </a:p>
          <a:p>
            <a:r>
              <a:rPr lang="de-DE" b="0" dirty="0" smtClean="0"/>
              <a:t>Keine</a:t>
            </a:r>
          </a:p>
          <a:p>
            <a:endParaRPr lang="de-DE" b="0" dirty="0" smtClean="0"/>
          </a:p>
          <a:p>
            <a:r>
              <a:rPr lang="de-DE" b="1" dirty="0" smtClean="0"/>
              <a:t>ZUWEISUNG</a:t>
            </a:r>
          </a:p>
          <a:p>
            <a:r>
              <a:rPr lang="de-DE" dirty="0" smtClean="0"/>
              <a:t>Unterwiesener: ja</a:t>
            </a:r>
          </a:p>
          <a:p>
            <a:r>
              <a:rPr lang="de-DE" dirty="0" smtClean="0"/>
              <a:t>Aufbaulehrgang:</a:t>
            </a:r>
            <a:r>
              <a:rPr lang="de-DE" baseline="0" dirty="0" smtClean="0"/>
              <a:t> ja</a:t>
            </a:r>
          </a:p>
          <a:p>
            <a:r>
              <a:rPr lang="de-DE" baseline="0" dirty="0" smtClean="0"/>
              <a:t>Sprechfunker TM14: ja</a:t>
            </a:r>
          </a:p>
          <a:p>
            <a:endParaRPr lang="de-DE" dirty="0" smtClean="0"/>
          </a:p>
          <a:p>
            <a:r>
              <a:rPr lang="de-DE" b="1" dirty="0" smtClean="0"/>
              <a:t>METHODE</a:t>
            </a:r>
          </a:p>
          <a:p>
            <a:r>
              <a:rPr lang="de-DE" b="0" dirty="0" smtClean="0"/>
              <a:t>Gruppenarbeit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5909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 smtClean="0"/>
              <a:t>HINWEISE</a:t>
            </a:r>
          </a:p>
          <a:p>
            <a:r>
              <a:rPr lang="de-DE" b="0" dirty="0" smtClean="0"/>
              <a:t>Keine</a:t>
            </a:r>
          </a:p>
          <a:p>
            <a:endParaRPr lang="de-DE" b="0" dirty="0" smtClean="0"/>
          </a:p>
          <a:p>
            <a:r>
              <a:rPr lang="de-DE" b="1" dirty="0" smtClean="0"/>
              <a:t>ZUWEISUNG</a:t>
            </a:r>
          </a:p>
          <a:p>
            <a:r>
              <a:rPr lang="de-DE" dirty="0" smtClean="0"/>
              <a:t>Unterwiesener: ja</a:t>
            </a:r>
          </a:p>
          <a:p>
            <a:r>
              <a:rPr lang="de-DE" dirty="0" smtClean="0"/>
              <a:t>Aufbaulehrgang:</a:t>
            </a:r>
            <a:r>
              <a:rPr lang="de-DE" baseline="0" dirty="0" smtClean="0"/>
              <a:t> ja</a:t>
            </a:r>
          </a:p>
          <a:p>
            <a:r>
              <a:rPr lang="de-DE" baseline="0" dirty="0" smtClean="0"/>
              <a:t>Sprechfunker TM14: ja</a:t>
            </a:r>
          </a:p>
          <a:p>
            <a:endParaRPr lang="de-DE" dirty="0" smtClean="0"/>
          </a:p>
          <a:p>
            <a:r>
              <a:rPr lang="de-DE" b="1" dirty="0" smtClean="0"/>
              <a:t>METHODE</a:t>
            </a:r>
          </a:p>
          <a:p>
            <a:r>
              <a:rPr lang="de-DE" b="0" dirty="0" smtClean="0"/>
              <a:t>Gruppenarbeit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94162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 smtClean="0"/>
              <a:t>HINWEISE</a:t>
            </a:r>
          </a:p>
          <a:p>
            <a:r>
              <a:rPr lang="de-DE" b="0" dirty="0" smtClean="0"/>
              <a:t>Keine</a:t>
            </a:r>
          </a:p>
          <a:p>
            <a:endParaRPr lang="de-DE" b="0" dirty="0" smtClean="0"/>
          </a:p>
          <a:p>
            <a:r>
              <a:rPr lang="de-DE" b="1" dirty="0" smtClean="0"/>
              <a:t>ZUWEISUNG</a:t>
            </a:r>
          </a:p>
          <a:p>
            <a:r>
              <a:rPr lang="de-DE" dirty="0" smtClean="0"/>
              <a:t>Unterwiesener: ja</a:t>
            </a:r>
          </a:p>
          <a:p>
            <a:r>
              <a:rPr lang="de-DE" dirty="0" smtClean="0"/>
              <a:t>Aufbaulehrgang:</a:t>
            </a:r>
            <a:r>
              <a:rPr lang="de-DE" baseline="0" dirty="0" smtClean="0"/>
              <a:t> ja</a:t>
            </a:r>
          </a:p>
          <a:p>
            <a:r>
              <a:rPr lang="de-DE" baseline="0" dirty="0" smtClean="0"/>
              <a:t>Sprechfunker TM14: ja</a:t>
            </a:r>
          </a:p>
          <a:p>
            <a:endParaRPr lang="de-DE" dirty="0" smtClean="0"/>
          </a:p>
          <a:p>
            <a:r>
              <a:rPr lang="de-DE" b="1" dirty="0" smtClean="0"/>
              <a:t>METHODE</a:t>
            </a:r>
          </a:p>
          <a:p>
            <a:r>
              <a:rPr lang="de-DE" b="0" dirty="0" smtClean="0"/>
              <a:t>Gruppenarbeit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53455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 smtClean="0"/>
              <a:t>HINWEISE</a:t>
            </a:r>
          </a:p>
          <a:p>
            <a:r>
              <a:rPr lang="de-DE" b="0" dirty="0" smtClean="0"/>
              <a:t>Keine</a:t>
            </a:r>
          </a:p>
          <a:p>
            <a:endParaRPr lang="de-DE" b="0" dirty="0" smtClean="0"/>
          </a:p>
          <a:p>
            <a:r>
              <a:rPr lang="de-DE" b="1" dirty="0" smtClean="0"/>
              <a:t>ZUWEISUNG</a:t>
            </a:r>
          </a:p>
          <a:p>
            <a:r>
              <a:rPr lang="de-DE" dirty="0" smtClean="0"/>
              <a:t>Unterwiesener: ja</a:t>
            </a:r>
          </a:p>
          <a:p>
            <a:r>
              <a:rPr lang="de-DE" dirty="0" smtClean="0"/>
              <a:t>Aufbaulehrgang:</a:t>
            </a:r>
            <a:r>
              <a:rPr lang="de-DE" baseline="0" dirty="0" smtClean="0"/>
              <a:t> ja</a:t>
            </a:r>
          </a:p>
          <a:p>
            <a:r>
              <a:rPr lang="de-DE" baseline="0" dirty="0" smtClean="0"/>
              <a:t>Sprechfunker TM14: ja</a:t>
            </a:r>
          </a:p>
          <a:p>
            <a:endParaRPr lang="de-DE" dirty="0" smtClean="0"/>
          </a:p>
          <a:p>
            <a:r>
              <a:rPr lang="de-DE" b="1" dirty="0" smtClean="0"/>
              <a:t>METHODE</a:t>
            </a:r>
          </a:p>
          <a:p>
            <a:r>
              <a:rPr lang="de-DE" b="0" dirty="0" smtClean="0"/>
              <a:t>Gruppenarbeit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97596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 smtClean="0"/>
              <a:t>HINWEISE</a:t>
            </a:r>
          </a:p>
          <a:p>
            <a:r>
              <a:rPr lang="de-DE" b="0" dirty="0" smtClean="0"/>
              <a:t>Keine</a:t>
            </a:r>
          </a:p>
          <a:p>
            <a:endParaRPr lang="de-DE" b="0" dirty="0" smtClean="0"/>
          </a:p>
          <a:p>
            <a:r>
              <a:rPr lang="de-DE" b="1" dirty="0" smtClean="0"/>
              <a:t>ZUWEISUNG</a:t>
            </a:r>
          </a:p>
          <a:p>
            <a:r>
              <a:rPr lang="de-DE" dirty="0" smtClean="0"/>
              <a:t>Unterwiesener: ja</a:t>
            </a:r>
          </a:p>
          <a:p>
            <a:r>
              <a:rPr lang="de-DE" dirty="0" smtClean="0"/>
              <a:t>Aufbaulehrgang:</a:t>
            </a:r>
            <a:r>
              <a:rPr lang="de-DE" baseline="0" dirty="0" smtClean="0"/>
              <a:t> ja</a:t>
            </a:r>
          </a:p>
          <a:p>
            <a:r>
              <a:rPr lang="de-DE" baseline="0" dirty="0" smtClean="0"/>
              <a:t>Sprechfunker TM14: ja</a:t>
            </a:r>
          </a:p>
          <a:p>
            <a:endParaRPr lang="de-DE" dirty="0" smtClean="0"/>
          </a:p>
          <a:p>
            <a:r>
              <a:rPr lang="de-DE" b="1" dirty="0" smtClean="0"/>
              <a:t>METHODE</a:t>
            </a:r>
          </a:p>
          <a:p>
            <a:r>
              <a:rPr lang="de-DE" b="0" dirty="0" smtClean="0"/>
              <a:t>Gruppenarbeit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78135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 smtClean="0"/>
              <a:t>HINWEISE</a:t>
            </a:r>
          </a:p>
          <a:p>
            <a:r>
              <a:rPr lang="de-DE" b="0" dirty="0" smtClean="0"/>
              <a:t>Keine</a:t>
            </a:r>
          </a:p>
          <a:p>
            <a:endParaRPr lang="de-DE" b="0" dirty="0" smtClean="0"/>
          </a:p>
          <a:p>
            <a:r>
              <a:rPr lang="de-DE" b="1" dirty="0" smtClean="0"/>
              <a:t>ZUWEISUNG</a:t>
            </a:r>
          </a:p>
          <a:p>
            <a:r>
              <a:rPr lang="de-DE" dirty="0" smtClean="0"/>
              <a:t>Unterwiesener: ja</a:t>
            </a:r>
          </a:p>
          <a:p>
            <a:r>
              <a:rPr lang="de-DE" dirty="0" smtClean="0"/>
              <a:t>Aufbaulehrgang:</a:t>
            </a:r>
            <a:r>
              <a:rPr lang="de-DE" baseline="0" dirty="0" smtClean="0"/>
              <a:t> ja</a:t>
            </a:r>
          </a:p>
          <a:p>
            <a:r>
              <a:rPr lang="de-DE" baseline="0" dirty="0" smtClean="0"/>
              <a:t>Sprechfunker TM14: ja</a:t>
            </a:r>
          </a:p>
          <a:p>
            <a:endParaRPr lang="de-DE" dirty="0" smtClean="0"/>
          </a:p>
          <a:p>
            <a:r>
              <a:rPr lang="de-DE" b="1" dirty="0" smtClean="0"/>
              <a:t>METHODE</a:t>
            </a:r>
          </a:p>
          <a:p>
            <a:r>
              <a:rPr lang="de-DE" b="0" dirty="0" smtClean="0"/>
              <a:t>Gruppenarbeit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49286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 smtClean="0"/>
              <a:t>HINWEISE</a:t>
            </a:r>
          </a:p>
          <a:p>
            <a:r>
              <a:rPr lang="de-DE" b="0" dirty="0" smtClean="0"/>
              <a:t>Keine</a:t>
            </a:r>
          </a:p>
          <a:p>
            <a:endParaRPr lang="de-DE" b="0" dirty="0" smtClean="0"/>
          </a:p>
          <a:p>
            <a:r>
              <a:rPr lang="de-DE" b="1" dirty="0" smtClean="0"/>
              <a:t>ZUWEISUNG</a:t>
            </a:r>
          </a:p>
          <a:p>
            <a:r>
              <a:rPr lang="de-DE" dirty="0" smtClean="0"/>
              <a:t>Unterwiesener: ja</a:t>
            </a:r>
          </a:p>
          <a:p>
            <a:r>
              <a:rPr lang="de-DE" dirty="0" smtClean="0"/>
              <a:t>Aufbaulehrgang:</a:t>
            </a:r>
            <a:r>
              <a:rPr lang="de-DE" baseline="0" dirty="0" smtClean="0"/>
              <a:t> ja</a:t>
            </a:r>
          </a:p>
          <a:p>
            <a:r>
              <a:rPr lang="de-DE" baseline="0" dirty="0" smtClean="0"/>
              <a:t>Sprechfunker TM14: ja</a:t>
            </a:r>
          </a:p>
          <a:p>
            <a:endParaRPr lang="de-DE" dirty="0" smtClean="0"/>
          </a:p>
          <a:p>
            <a:r>
              <a:rPr lang="de-DE" b="1" dirty="0" smtClean="0"/>
              <a:t>METHODE</a:t>
            </a:r>
          </a:p>
          <a:p>
            <a:r>
              <a:rPr lang="de-DE" b="0" dirty="0" smtClean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91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 smtClean="0"/>
              <a:t>HINWEISE</a:t>
            </a:r>
          </a:p>
          <a:p>
            <a:r>
              <a:rPr lang="de-DE" b="0" dirty="0" smtClean="0"/>
              <a:t>Keine</a:t>
            </a:r>
          </a:p>
          <a:p>
            <a:endParaRPr lang="de-DE" b="0" dirty="0" smtClean="0"/>
          </a:p>
          <a:p>
            <a:r>
              <a:rPr lang="de-DE" b="1" dirty="0" smtClean="0"/>
              <a:t>ZUWEISUNG</a:t>
            </a:r>
          </a:p>
          <a:p>
            <a:r>
              <a:rPr lang="de-DE" dirty="0" smtClean="0"/>
              <a:t>Unterwiesener: nein</a:t>
            </a:r>
          </a:p>
          <a:p>
            <a:r>
              <a:rPr lang="de-DE" dirty="0" smtClean="0"/>
              <a:t>Aufbaulehrgang:</a:t>
            </a:r>
            <a:r>
              <a:rPr lang="de-DE" baseline="0" dirty="0" smtClean="0"/>
              <a:t> ja</a:t>
            </a:r>
          </a:p>
          <a:p>
            <a:r>
              <a:rPr lang="de-DE" baseline="0" dirty="0" smtClean="0"/>
              <a:t>Sprechfunker TM14: ja</a:t>
            </a:r>
          </a:p>
          <a:p>
            <a:endParaRPr lang="de-DE" dirty="0" smtClean="0"/>
          </a:p>
          <a:p>
            <a:r>
              <a:rPr lang="de-DE" b="1" dirty="0" smtClean="0"/>
              <a:t>METHODE</a:t>
            </a:r>
          </a:p>
          <a:p>
            <a:r>
              <a:rPr lang="de-DE" b="0" dirty="0" smtClean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28625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 smtClean="0"/>
              <a:t>HINWEISE</a:t>
            </a:r>
          </a:p>
          <a:p>
            <a:r>
              <a:rPr lang="de-DE" b="0" dirty="0" smtClean="0"/>
              <a:t>Keine</a:t>
            </a:r>
          </a:p>
          <a:p>
            <a:endParaRPr lang="de-DE" b="0" dirty="0" smtClean="0"/>
          </a:p>
          <a:p>
            <a:r>
              <a:rPr lang="de-DE" b="1" dirty="0" smtClean="0"/>
              <a:t>ZUWEISUNG</a:t>
            </a:r>
          </a:p>
          <a:p>
            <a:r>
              <a:rPr lang="de-DE" dirty="0" smtClean="0"/>
              <a:t>Unterwiesener: nein</a:t>
            </a:r>
          </a:p>
          <a:p>
            <a:r>
              <a:rPr lang="de-DE" dirty="0" smtClean="0"/>
              <a:t>Aufbaulehrgang:</a:t>
            </a:r>
            <a:r>
              <a:rPr lang="de-DE" baseline="0" dirty="0" smtClean="0"/>
              <a:t> ja</a:t>
            </a:r>
          </a:p>
          <a:p>
            <a:r>
              <a:rPr lang="de-DE" baseline="0" dirty="0" smtClean="0"/>
              <a:t>Sprechfunker TM14: ja</a:t>
            </a:r>
          </a:p>
          <a:p>
            <a:endParaRPr lang="de-DE" dirty="0" smtClean="0"/>
          </a:p>
          <a:p>
            <a:r>
              <a:rPr lang="de-DE" b="1" dirty="0" smtClean="0"/>
              <a:t>METHODE</a:t>
            </a:r>
          </a:p>
          <a:p>
            <a:r>
              <a:rPr lang="de-DE" b="0" dirty="0" smtClean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5746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 smtClean="0"/>
              <a:t>HINWEISE</a:t>
            </a:r>
          </a:p>
          <a:p>
            <a:r>
              <a:rPr lang="de-DE" b="0" dirty="0" smtClean="0"/>
              <a:t>Keine</a:t>
            </a:r>
          </a:p>
          <a:p>
            <a:endParaRPr lang="de-DE" b="0" dirty="0" smtClean="0"/>
          </a:p>
          <a:p>
            <a:r>
              <a:rPr lang="de-DE" b="1" dirty="0" smtClean="0"/>
              <a:t>ZUWEISUNG</a:t>
            </a:r>
          </a:p>
          <a:p>
            <a:r>
              <a:rPr lang="de-DE" dirty="0" smtClean="0"/>
              <a:t>Unterwiesener: ja</a:t>
            </a:r>
          </a:p>
          <a:p>
            <a:r>
              <a:rPr lang="de-DE" dirty="0" smtClean="0"/>
              <a:t>Aufbaulehrgang:</a:t>
            </a:r>
            <a:r>
              <a:rPr lang="de-DE" baseline="0" dirty="0" smtClean="0"/>
              <a:t> ja</a:t>
            </a:r>
          </a:p>
          <a:p>
            <a:r>
              <a:rPr lang="de-DE" baseline="0" dirty="0" smtClean="0"/>
              <a:t>Sprechfunker TM14: ja</a:t>
            </a:r>
          </a:p>
          <a:p>
            <a:endParaRPr lang="de-DE" dirty="0" smtClean="0"/>
          </a:p>
          <a:p>
            <a:r>
              <a:rPr lang="de-DE" b="1" dirty="0" smtClean="0"/>
              <a:t>METHODE</a:t>
            </a:r>
          </a:p>
          <a:p>
            <a:r>
              <a:rPr lang="de-DE" b="0" dirty="0" smtClean="0"/>
              <a:t>Lehrvortrag, bereits am Gerät zeigen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67239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 smtClean="0"/>
              <a:t>HINWEISE</a:t>
            </a:r>
          </a:p>
          <a:p>
            <a:r>
              <a:rPr lang="de-DE" b="0" dirty="0" smtClean="0"/>
              <a:t>Keine</a:t>
            </a:r>
          </a:p>
          <a:p>
            <a:endParaRPr lang="de-DE" b="0" dirty="0" smtClean="0"/>
          </a:p>
          <a:p>
            <a:r>
              <a:rPr lang="de-DE" b="1" dirty="0" smtClean="0"/>
              <a:t>ZUWEISUNG</a:t>
            </a:r>
          </a:p>
          <a:p>
            <a:r>
              <a:rPr lang="de-DE" dirty="0" smtClean="0"/>
              <a:t>Unterwiesener: ja</a:t>
            </a:r>
          </a:p>
          <a:p>
            <a:r>
              <a:rPr lang="de-DE" dirty="0" smtClean="0"/>
              <a:t>Aufbaulehrgang:</a:t>
            </a:r>
            <a:r>
              <a:rPr lang="de-DE" baseline="0" dirty="0" smtClean="0"/>
              <a:t> ja</a:t>
            </a:r>
          </a:p>
          <a:p>
            <a:r>
              <a:rPr lang="de-DE" baseline="0" dirty="0" smtClean="0"/>
              <a:t>Sprechfunker TM14: ja</a:t>
            </a:r>
          </a:p>
          <a:p>
            <a:endParaRPr lang="de-DE" dirty="0" smtClean="0"/>
          </a:p>
          <a:p>
            <a:r>
              <a:rPr lang="de-DE" b="1" dirty="0" smtClean="0"/>
              <a:t>METHODE</a:t>
            </a:r>
          </a:p>
          <a:p>
            <a:r>
              <a:rPr lang="de-DE" b="0" dirty="0" smtClean="0"/>
              <a:t>Lehrvortrag, bereits am Gerät zeigen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12979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 smtClean="0"/>
              <a:t>HINWEISE</a:t>
            </a:r>
          </a:p>
          <a:p>
            <a:r>
              <a:rPr lang="de-DE" b="0" dirty="0" smtClean="0"/>
              <a:t>Keine</a:t>
            </a:r>
          </a:p>
          <a:p>
            <a:endParaRPr lang="de-DE" b="0" dirty="0" smtClean="0"/>
          </a:p>
          <a:p>
            <a:r>
              <a:rPr lang="de-DE" b="1" dirty="0" smtClean="0"/>
              <a:t>ZUWEISUNG</a:t>
            </a:r>
          </a:p>
          <a:p>
            <a:r>
              <a:rPr lang="de-DE" dirty="0" smtClean="0"/>
              <a:t>Unterwiesener: ja</a:t>
            </a:r>
          </a:p>
          <a:p>
            <a:r>
              <a:rPr lang="de-DE" dirty="0" smtClean="0"/>
              <a:t>Aufbaulehrgang:</a:t>
            </a:r>
            <a:r>
              <a:rPr lang="de-DE" baseline="0" dirty="0" smtClean="0"/>
              <a:t> ja</a:t>
            </a:r>
          </a:p>
          <a:p>
            <a:r>
              <a:rPr lang="de-DE" baseline="0" dirty="0" smtClean="0"/>
              <a:t>Sprechfunker TM14: ja</a:t>
            </a:r>
          </a:p>
          <a:p>
            <a:endParaRPr lang="de-DE" dirty="0" smtClean="0"/>
          </a:p>
          <a:p>
            <a:r>
              <a:rPr lang="de-DE" b="1" dirty="0" smtClean="0"/>
              <a:t>METHODE</a:t>
            </a:r>
          </a:p>
          <a:p>
            <a:r>
              <a:rPr lang="de-DE" b="0" dirty="0" smtClean="0"/>
              <a:t>Lehrvortrag, bereits am Gerät zeigen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06196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 smtClean="0"/>
              <a:t>HINWEISE</a:t>
            </a:r>
          </a:p>
          <a:p>
            <a:r>
              <a:rPr lang="de-DE" b="0" dirty="0" smtClean="0"/>
              <a:t>Keine</a:t>
            </a:r>
          </a:p>
          <a:p>
            <a:endParaRPr lang="de-DE" b="0" dirty="0" smtClean="0"/>
          </a:p>
          <a:p>
            <a:r>
              <a:rPr lang="de-DE" b="1" dirty="0" smtClean="0"/>
              <a:t>ZUWEISUNG</a:t>
            </a:r>
          </a:p>
          <a:p>
            <a:r>
              <a:rPr lang="de-DE" dirty="0" smtClean="0"/>
              <a:t>Unterwiesener: ja</a:t>
            </a:r>
          </a:p>
          <a:p>
            <a:r>
              <a:rPr lang="de-DE" dirty="0" smtClean="0"/>
              <a:t>Aufbaulehrgang:</a:t>
            </a:r>
            <a:r>
              <a:rPr lang="de-DE" baseline="0" dirty="0" smtClean="0"/>
              <a:t> ja</a:t>
            </a:r>
          </a:p>
          <a:p>
            <a:r>
              <a:rPr lang="de-DE" baseline="0" dirty="0" smtClean="0"/>
              <a:t>Sprechfunker TM14: ja</a:t>
            </a:r>
          </a:p>
          <a:p>
            <a:endParaRPr lang="de-DE" dirty="0" smtClean="0"/>
          </a:p>
          <a:p>
            <a:r>
              <a:rPr lang="de-DE" b="1" dirty="0" smtClean="0"/>
              <a:t>METHODE</a:t>
            </a:r>
          </a:p>
          <a:p>
            <a:r>
              <a:rPr lang="de-DE" b="0" dirty="0" smtClean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38515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 smtClean="0"/>
              <a:t>HINWEISE</a:t>
            </a:r>
          </a:p>
          <a:p>
            <a:r>
              <a:rPr lang="de-DE" b="0" dirty="0" smtClean="0"/>
              <a:t>Keine</a:t>
            </a:r>
          </a:p>
          <a:p>
            <a:endParaRPr lang="de-DE" b="0" dirty="0" smtClean="0"/>
          </a:p>
          <a:p>
            <a:r>
              <a:rPr lang="de-DE" b="1" dirty="0" smtClean="0"/>
              <a:t>ZUWEISUNG</a:t>
            </a:r>
          </a:p>
          <a:p>
            <a:r>
              <a:rPr lang="de-DE" dirty="0" smtClean="0"/>
              <a:t>Unterwiesener: ja</a:t>
            </a:r>
          </a:p>
          <a:p>
            <a:r>
              <a:rPr lang="de-DE" dirty="0" smtClean="0"/>
              <a:t>Aufbaulehrgang:</a:t>
            </a:r>
            <a:r>
              <a:rPr lang="de-DE" baseline="0" dirty="0" smtClean="0"/>
              <a:t> ja</a:t>
            </a:r>
          </a:p>
          <a:p>
            <a:r>
              <a:rPr lang="de-DE" baseline="0" dirty="0" smtClean="0"/>
              <a:t>Sprechfunker TM14: ja</a:t>
            </a:r>
          </a:p>
          <a:p>
            <a:endParaRPr lang="de-DE" dirty="0" smtClean="0"/>
          </a:p>
          <a:p>
            <a:r>
              <a:rPr lang="de-DE" b="1" dirty="0" smtClean="0"/>
              <a:t>METHODE</a:t>
            </a:r>
          </a:p>
          <a:p>
            <a:r>
              <a:rPr lang="de-DE" b="0" dirty="0" smtClean="0"/>
              <a:t>Gruppenarbeit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8706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kfv-sw.de/kfv-up/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Kreisbrandinspektion Schweinfurt - Digitalfunk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0964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Kreisbrandinspektion Schweinfurt - Digitalfunk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0261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Kreisbrandinspektion Schweinfurt - Digitalfunk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22267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>
          <a:xfrm>
            <a:off x="5923856" y="0"/>
            <a:ext cx="3220144" cy="68580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26" name="Picture 2" descr="http://upload.wikimedia.org/wikipedia/commons/thumb/9/99/Wappen_Landkreis_Schweinfurt.svg/508px-Wappen_Landkreis_Schweinfurt.sv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3316" y="97624"/>
            <a:ext cx="749300" cy="97930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/>
          <p:cNvSpPr txBox="1"/>
          <p:nvPr userDrawn="1"/>
        </p:nvSpPr>
        <p:spPr>
          <a:xfrm>
            <a:off x="5923856" y="233331"/>
            <a:ext cx="23892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2000" dirty="0" smtClean="0">
                <a:solidFill>
                  <a:schemeClr val="bg1"/>
                </a:solidFill>
              </a:rPr>
              <a:t>Kreisbrandinspektion</a:t>
            </a:r>
          </a:p>
          <a:p>
            <a:pPr algn="r"/>
            <a:r>
              <a:rPr lang="de-DE" sz="2000" dirty="0" smtClean="0">
                <a:solidFill>
                  <a:schemeClr val="bg1"/>
                </a:solidFill>
              </a:rPr>
              <a:t>Schweinfurt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283029" y="3149570"/>
            <a:ext cx="5522685" cy="2031999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283029" y="5558974"/>
            <a:ext cx="5522685" cy="88536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de-DE" dirty="0"/>
          </a:p>
        </p:txBody>
      </p:sp>
      <p:cxnSp>
        <p:nvCxnSpPr>
          <p:cNvPr id="13" name="Gerade Verbindung 12"/>
          <p:cNvCxnSpPr/>
          <p:nvPr userDrawn="1"/>
        </p:nvCxnSpPr>
        <p:spPr>
          <a:xfrm>
            <a:off x="283029" y="5341237"/>
            <a:ext cx="552268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platzhalter 8"/>
          <p:cNvSpPr>
            <a:spLocks noGrp="1"/>
          </p:cNvSpPr>
          <p:nvPr>
            <p:ph type="body" sz="quarter" idx="11"/>
          </p:nvPr>
        </p:nvSpPr>
        <p:spPr>
          <a:xfrm>
            <a:off x="283029" y="2699650"/>
            <a:ext cx="5522685" cy="377378"/>
          </a:xfrm>
        </p:spPr>
        <p:txBody>
          <a:bodyPr>
            <a:normAutofit/>
          </a:bodyPr>
          <a:lstStyle>
            <a:lvl1pPr marL="0" indent="0" algn="ctr">
              <a:buNone/>
              <a:defRPr sz="2000" i="1"/>
            </a:lvl1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342122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1" y="0"/>
            <a:ext cx="9143999" cy="12192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/>
          </a:p>
        </p:txBody>
      </p:sp>
      <p:pic>
        <p:nvPicPr>
          <p:cNvPr id="9" name="Picture 2" descr="http://upload.wikimedia.org/wikipedia/commons/thumb/9/99/Wappen_Landkreis_Schweinfurt.svg/508px-Wappen_Landkreis_Schweinfurt.sv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3316" y="97624"/>
            <a:ext cx="749300" cy="97930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feld 11"/>
          <p:cNvSpPr txBox="1"/>
          <p:nvPr userDrawn="1"/>
        </p:nvSpPr>
        <p:spPr>
          <a:xfrm>
            <a:off x="5923856" y="233331"/>
            <a:ext cx="23892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2000" dirty="0" smtClean="0">
                <a:solidFill>
                  <a:schemeClr val="bg1"/>
                </a:solidFill>
              </a:rPr>
              <a:t>Kreisbrandinspektion</a:t>
            </a:r>
          </a:p>
          <a:p>
            <a:pPr algn="r"/>
            <a:r>
              <a:rPr lang="de-DE" sz="2000" dirty="0" smtClean="0">
                <a:solidFill>
                  <a:schemeClr val="bg1"/>
                </a:solidFill>
              </a:rPr>
              <a:t>Schweinfurt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13" name="Titel 6"/>
          <p:cNvSpPr>
            <a:spLocks noGrp="1"/>
          </p:cNvSpPr>
          <p:nvPr>
            <p:ph type="title"/>
          </p:nvPr>
        </p:nvSpPr>
        <p:spPr>
          <a:xfrm>
            <a:off x="144000" y="318221"/>
            <a:ext cx="5778498" cy="900979"/>
          </a:xfrm>
        </p:spPr>
        <p:txBody>
          <a:bodyPr lIns="0" tIns="0" rIns="0" bIns="0" anchor="t">
            <a:normAutofit/>
          </a:bodyPr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4" name="Fußzeilenplatzhalter 9"/>
          <p:cNvSpPr>
            <a:spLocks noGrp="1"/>
          </p:cNvSpPr>
          <p:nvPr>
            <p:ph type="ftr" sz="quarter" idx="11"/>
          </p:nvPr>
        </p:nvSpPr>
        <p:spPr>
          <a:xfrm>
            <a:off x="500033" y="6539345"/>
            <a:ext cx="5519767" cy="182130"/>
          </a:xfrm>
        </p:spPr>
        <p:txBody>
          <a:bodyPr/>
          <a:lstStyle>
            <a:lvl1pPr algn="l">
              <a:defRPr sz="1000"/>
            </a:lvl1pPr>
          </a:lstStyle>
          <a:p>
            <a:r>
              <a:rPr lang="de-DE" dirty="0" smtClean="0"/>
              <a:t>Kreisbrandinspektion Schweinfurt - Digitalfunk</a:t>
            </a:r>
          </a:p>
        </p:txBody>
      </p:sp>
      <p:sp>
        <p:nvSpPr>
          <p:cNvPr id="15" name="Foliennummernplatzhalter 10"/>
          <p:cNvSpPr>
            <a:spLocks noGrp="1"/>
          </p:cNvSpPr>
          <p:nvPr>
            <p:ph type="sldNum" sz="quarter" idx="12"/>
          </p:nvPr>
        </p:nvSpPr>
        <p:spPr>
          <a:xfrm>
            <a:off x="6553200" y="6539345"/>
            <a:ext cx="2133600" cy="182130"/>
          </a:xfrm>
        </p:spPr>
        <p:txBody>
          <a:bodyPr/>
          <a:lstStyle/>
          <a:p>
            <a:r>
              <a:rPr lang="de-DE" dirty="0" smtClean="0"/>
              <a:t>Folie </a:t>
            </a:r>
            <a:fld id="{D12E956B-7491-5541-8077-EE25CDFA243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144000" y="72000"/>
            <a:ext cx="577849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600" i="1" dirty="0" smtClean="0">
                <a:solidFill>
                  <a:schemeClr val="bg1"/>
                </a:solidFill>
              </a:rPr>
              <a:t>Ausbildung</a:t>
            </a:r>
            <a:r>
              <a:rPr lang="de-DE" sz="1600" i="1" baseline="0" dirty="0" smtClean="0">
                <a:solidFill>
                  <a:schemeClr val="bg1"/>
                </a:solidFill>
              </a:rPr>
              <a:t> Sprechfunk - </a:t>
            </a:r>
            <a:r>
              <a:rPr lang="de-DE" sz="1600" i="1" dirty="0" smtClean="0">
                <a:solidFill>
                  <a:schemeClr val="bg1"/>
                </a:solidFill>
              </a:rPr>
              <a:t>Funkgerätekunde und -bedienung</a:t>
            </a:r>
            <a:endParaRPr lang="de-DE" sz="1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7810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>
          <a:xfrm>
            <a:off x="1" y="0"/>
            <a:ext cx="9143999" cy="12192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/>
          </a:p>
        </p:txBody>
      </p:sp>
      <p:pic>
        <p:nvPicPr>
          <p:cNvPr id="1026" name="Picture 2" descr="http://upload.wikimedia.org/wikipedia/commons/thumb/9/99/Wappen_Landkreis_Schweinfurt.svg/508px-Wappen_Landkreis_Schweinfurt.sv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3316" y="97624"/>
            <a:ext cx="749300" cy="97930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/>
          <p:cNvSpPr txBox="1"/>
          <p:nvPr userDrawn="1"/>
        </p:nvSpPr>
        <p:spPr>
          <a:xfrm>
            <a:off x="5923856" y="233331"/>
            <a:ext cx="23892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2000" dirty="0" smtClean="0">
                <a:solidFill>
                  <a:schemeClr val="bg1"/>
                </a:solidFill>
              </a:rPr>
              <a:t>Kreisbrandinspektion</a:t>
            </a:r>
          </a:p>
          <a:p>
            <a:pPr algn="r"/>
            <a:r>
              <a:rPr lang="de-DE" sz="2000" dirty="0" smtClean="0">
                <a:solidFill>
                  <a:schemeClr val="bg1"/>
                </a:solidFill>
              </a:rPr>
              <a:t>Schweinfurt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44000" y="318221"/>
            <a:ext cx="5778498" cy="900979"/>
          </a:xfrm>
        </p:spPr>
        <p:txBody>
          <a:bodyPr lIns="0" tIns="0" rIns="0" bIns="0" anchor="t">
            <a:normAutofit/>
          </a:bodyPr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>
          <a:xfrm>
            <a:off x="500033" y="6539345"/>
            <a:ext cx="5519767" cy="182130"/>
          </a:xfrm>
        </p:spPr>
        <p:txBody>
          <a:bodyPr/>
          <a:lstStyle>
            <a:lvl1pPr algn="l">
              <a:defRPr sz="1000"/>
            </a:lvl1pPr>
          </a:lstStyle>
          <a:p>
            <a:r>
              <a:rPr lang="de-DE" dirty="0" smtClean="0"/>
              <a:t>Kreisbrandinspektion Schweinfurt - Digitalfunk</a:t>
            </a: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>
          <a:xfrm>
            <a:off x="6553200" y="6539345"/>
            <a:ext cx="2133600" cy="182130"/>
          </a:xfrm>
        </p:spPr>
        <p:txBody>
          <a:bodyPr/>
          <a:lstStyle/>
          <a:p>
            <a:r>
              <a:rPr lang="de-DE" dirty="0" smtClean="0"/>
              <a:t>Folie </a:t>
            </a:r>
            <a:fld id="{D12E956B-7491-5541-8077-EE25CDFA243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8" name="Textfeld 17"/>
          <p:cNvSpPr txBox="1"/>
          <p:nvPr userDrawn="1"/>
        </p:nvSpPr>
        <p:spPr>
          <a:xfrm>
            <a:off x="144000" y="72000"/>
            <a:ext cx="577849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600" i="1" dirty="0" smtClean="0">
                <a:solidFill>
                  <a:schemeClr val="bg1"/>
                </a:solidFill>
              </a:rPr>
              <a:t>Ausbildung</a:t>
            </a:r>
            <a:r>
              <a:rPr lang="de-DE" sz="1600" i="1" baseline="0" dirty="0" smtClean="0">
                <a:solidFill>
                  <a:schemeClr val="bg1"/>
                </a:solidFill>
              </a:rPr>
              <a:t> Sprechfunk - </a:t>
            </a:r>
            <a:r>
              <a:rPr lang="de-DE" sz="1600" i="1" dirty="0" smtClean="0">
                <a:solidFill>
                  <a:schemeClr val="bg1"/>
                </a:solidFill>
              </a:rPr>
              <a:t>Funkgerätekunde und -bedienung</a:t>
            </a:r>
            <a:endParaRPr lang="de-DE" sz="1600" i="1" dirty="0">
              <a:solidFill>
                <a:schemeClr val="bg1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252000" y="1355007"/>
            <a:ext cx="8640000" cy="4150856"/>
          </a:xfrm>
        </p:spPr>
        <p:txBody>
          <a:bodyPr lIns="72000" tIns="72000" rIns="72000" bIns="72000"/>
          <a:lstStyle>
            <a:lvl1pPr marL="342900" indent="-342900">
              <a:buFont typeface="Wingdings" panose="05000000000000000000" pitchFamily="2" charset="2"/>
              <a:buChar char="§"/>
              <a:defRPr sz="2000"/>
            </a:lvl1pPr>
            <a:lvl2pPr marL="742950" indent="-285750">
              <a:buFont typeface="Arial" panose="020B0604020202020204" pitchFamily="34" charset="0"/>
              <a:buChar char="•"/>
              <a:defRPr sz="1800"/>
            </a:lvl2pPr>
            <a:lvl3pPr marL="1143000" indent="-228600">
              <a:buFont typeface="Wingdings" panose="05000000000000000000" pitchFamily="2" charset="2"/>
              <a:buChar char="Ø"/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4"/>
          </p:nvPr>
        </p:nvSpPr>
        <p:spPr>
          <a:xfrm>
            <a:off x="252000" y="5616563"/>
            <a:ext cx="8640000" cy="720000"/>
          </a:xfr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>
            <a:lvl1pPr marL="0" indent="0" algn="ctr">
              <a:buNone/>
              <a:defRPr lang="de-DE" sz="1800" b="1" dirty="0">
                <a:solidFill>
                  <a:srgbClr val="C00000"/>
                </a:solidFill>
              </a:defRPr>
            </a:lvl1pPr>
          </a:lstStyle>
          <a:p>
            <a:pPr marL="0" lvl="0"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08359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>
          <a:xfrm>
            <a:off x="1" y="0"/>
            <a:ext cx="9143999" cy="12192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26" name="Picture 2" descr="http://upload.wikimedia.org/wikipedia/commons/thumb/9/99/Wappen_Landkreis_Schweinfurt.svg/508px-Wappen_Landkreis_Schweinfurt.sv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3316" y="97624"/>
            <a:ext cx="749300" cy="97930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/>
          <p:cNvSpPr txBox="1"/>
          <p:nvPr userDrawn="1"/>
        </p:nvSpPr>
        <p:spPr>
          <a:xfrm>
            <a:off x="5923856" y="233331"/>
            <a:ext cx="23892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2000" dirty="0" smtClean="0">
                <a:solidFill>
                  <a:schemeClr val="bg1"/>
                </a:solidFill>
              </a:rPr>
              <a:t>Kreisbrandinspektion</a:t>
            </a:r>
          </a:p>
          <a:p>
            <a:pPr algn="r"/>
            <a:r>
              <a:rPr lang="de-DE" sz="2000" dirty="0" smtClean="0">
                <a:solidFill>
                  <a:schemeClr val="bg1"/>
                </a:solidFill>
              </a:rPr>
              <a:t>Schweinfurt</a:t>
            </a:r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25401" y="48666"/>
            <a:ext cx="5778499" cy="1077218"/>
          </a:xfrm>
        </p:spPr>
        <p:txBody>
          <a:bodyPr>
            <a:sp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>
          <a:xfrm>
            <a:off x="500033" y="6539345"/>
            <a:ext cx="5519767" cy="182130"/>
          </a:xfrm>
        </p:spPr>
        <p:txBody>
          <a:bodyPr/>
          <a:lstStyle>
            <a:lvl1pPr algn="l">
              <a:defRPr sz="1000"/>
            </a:lvl1pPr>
          </a:lstStyle>
          <a:p>
            <a:r>
              <a:rPr lang="de-DE" dirty="0" smtClean="0"/>
              <a:t>Kreisbrandinspektion Schweinfurt - Digitalfunk</a:t>
            </a: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>
          <a:xfrm>
            <a:off x="6553200" y="6539345"/>
            <a:ext cx="2133600" cy="182130"/>
          </a:xfrm>
        </p:spPr>
        <p:txBody>
          <a:bodyPr/>
          <a:lstStyle>
            <a:lvl1pPr>
              <a:defRPr sz="1000"/>
            </a:lvl1pPr>
          </a:lstStyle>
          <a:p>
            <a:r>
              <a:rPr lang="de-DE" dirty="0" smtClean="0"/>
              <a:t>Folie </a:t>
            </a:r>
            <a:fld id="{D12E956B-7491-5541-8077-EE25CDFA243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Rechteck 3"/>
          <p:cNvSpPr/>
          <p:nvPr userDrawn="1"/>
        </p:nvSpPr>
        <p:spPr>
          <a:xfrm>
            <a:off x="1348510" y="1468584"/>
            <a:ext cx="733829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de-DE" dirty="0" smtClean="0"/>
              <a:t>Digitalfunk-Organisation Kreisbrandinspektion Schweinfurt</a:t>
            </a:r>
            <a:endParaRPr lang="de-DE" dirty="0"/>
          </a:p>
        </p:txBody>
      </p:sp>
      <p:sp>
        <p:nvSpPr>
          <p:cNvPr id="9" name="Rechteck 8"/>
          <p:cNvSpPr/>
          <p:nvPr userDrawn="1"/>
        </p:nvSpPr>
        <p:spPr>
          <a:xfrm>
            <a:off x="730940" y="1468584"/>
            <a:ext cx="54000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1</a:t>
            </a:r>
            <a:endParaRPr lang="de-DE" dirty="0"/>
          </a:p>
        </p:txBody>
      </p:sp>
      <p:sp>
        <p:nvSpPr>
          <p:cNvPr id="16" name="Rechteck 15"/>
          <p:cNvSpPr/>
          <p:nvPr userDrawn="1"/>
        </p:nvSpPr>
        <p:spPr>
          <a:xfrm>
            <a:off x="1348510" y="2102435"/>
            <a:ext cx="733829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de-DE" dirty="0" smtClean="0"/>
              <a:t>Grundsätze</a:t>
            </a:r>
            <a:r>
              <a:rPr lang="de-DE" baseline="0" dirty="0" smtClean="0"/>
              <a:t> Rahmenvertrag</a:t>
            </a:r>
            <a:endParaRPr lang="de-DE" dirty="0"/>
          </a:p>
        </p:txBody>
      </p:sp>
      <p:sp>
        <p:nvSpPr>
          <p:cNvPr id="17" name="Rechteck 16"/>
          <p:cNvSpPr/>
          <p:nvPr userDrawn="1"/>
        </p:nvSpPr>
        <p:spPr>
          <a:xfrm>
            <a:off x="730940" y="2102435"/>
            <a:ext cx="54000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2</a:t>
            </a:r>
            <a:endParaRPr lang="de-DE" dirty="0"/>
          </a:p>
        </p:txBody>
      </p:sp>
      <p:sp>
        <p:nvSpPr>
          <p:cNvPr id="18" name="Rechteck 17"/>
          <p:cNvSpPr/>
          <p:nvPr userDrawn="1"/>
        </p:nvSpPr>
        <p:spPr>
          <a:xfrm>
            <a:off x="1348510" y="2738608"/>
            <a:ext cx="733829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de-DE" dirty="0" smtClean="0"/>
              <a:t>Vorstellung der Endgeräte</a:t>
            </a:r>
            <a:endParaRPr lang="de-DE" dirty="0"/>
          </a:p>
        </p:txBody>
      </p:sp>
      <p:sp>
        <p:nvSpPr>
          <p:cNvPr id="19" name="Rechteck 18"/>
          <p:cNvSpPr/>
          <p:nvPr userDrawn="1"/>
        </p:nvSpPr>
        <p:spPr>
          <a:xfrm>
            <a:off x="730940" y="2738608"/>
            <a:ext cx="54000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3</a:t>
            </a:r>
            <a:endParaRPr lang="de-DE" dirty="0"/>
          </a:p>
        </p:txBody>
      </p:sp>
      <p:sp>
        <p:nvSpPr>
          <p:cNvPr id="20" name="Rechteck 19"/>
          <p:cNvSpPr/>
          <p:nvPr userDrawn="1"/>
        </p:nvSpPr>
        <p:spPr>
          <a:xfrm>
            <a:off x="1348510" y="3368952"/>
            <a:ext cx="733829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de-DE" dirty="0" smtClean="0"/>
              <a:t>Bestellvorgang und Bestellpakete</a:t>
            </a:r>
            <a:endParaRPr lang="de-DE" dirty="0"/>
          </a:p>
        </p:txBody>
      </p:sp>
      <p:sp>
        <p:nvSpPr>
          <p:cNvPr id="21" name="Rechteck 20"/>
          <p:cNvSpPr/>
          <p:nvPr userDrawn="1"/>
        </p:nvSpPr>
        <p:spPr>
          <a:xfrm>
            <a:off x="730940" y="3368952"/>
            <a:ext cx="54000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4</a:t>
            </a:r>
            <a:endParaRPr lang="de-DE" dirty="0"/>
          </a:p>
        </p:txBody>
      </p:sp>
      <p:sp>
        <p:nvSpPr>
          <p:cNvPr id="22" name="Rechteck 21"/>
          <p:cNvSpPr/>
          <p:nvPr userDrawn="1"/>
        </p:nvSpPr>
        <p:spPr>
          <a:xfrm>
            <a:off x="1348510" y="3999296"/>
            <a:ext cx="733829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de-DE" dirty="0" smtClean="0"/>
              <a:t>Einbaubeispiele</a:t>
            </a:r>
            <a:endParaRPr lang="de-DE" dirty="0"/>
          </a:p>
        </p:txBody>
      </p:sp>
      <p:sp>
        <p:nvSpPr>
          <p:cNvPr id="23" name="Rechteck 22"/>
          <p:cNvSpPr/>
          <p:nvPr userDrawn="1"/>
        </p:nvSpPr>
        <p:spPr>
          <a:xfrm>
            <a:off x="730940" y="3999296"/>
            <a:ext cx="54000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5</a:t>
            </a:r>
            <a:endParaRPr lang="de-DE" dirty="0"/>
          </a:p>
        </p:txBody>
      </p:sp>
      <p:sp>
        <p:nvSpPr>
          <p:cNvPr id="24" name="Rechteck 23"/>
          <p:cNvSpPr/>
          <p:nvPr userDrawn="1"/>
        </p:nvSpPr>
        <p:spPr>
          <a:xfrm>
            <a:off x="1348510" y="4629640"/>
            <a:ext cx="733829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de-DE" dirty="0" smtClean="0"/>
              <a:t>Service-Ablauf und technische Unterstützung</a:t>
            </a:r>
            <a:endParaRPr lang="de-DE" dirty="0"/>
          </a:p>
        </p:txBody>
      </p:sp>
      <p:sp>
        <p:nvSpPr>
          <p:cNvPr id="25" name="Rechteck 24"/>
          <p:cNvSpPr/>
          <p:nvPr userDrawn="1"/>
        </p:nvSpPr>
        <p:spPr>
          <a:xfrm>
            <a:off x="730940" y="4629640"/>
            <a:ext cx="54000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6</a:t>
            </a:r>
            <a:endParaRPr lang="de-DE" dirty="0"/>
          </a:p>
        </p:txBody>
      </p:sp>
      <p:sp>
        <p:nvSpPr>
          <p:cNvPr id="26" name="Rechteck 25"/>
          <p:cNvSpPr/>
          <p:nvPr userDrawn="1"/>
        </p:nvSpPr>
        <p:spPr>
          <a:xfrm>
            <a:off x="1348510" y="5259984"/>
            <a:ext cx="733829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de-DE" dirty="0" smtClean="0"/>
              <a:t>Ausblick</a:t>
            </a:r>
            <a:endParaRPr lang="de-DE" dirty="0"/>
          </a:p>
        </p:txBody>
      </p:sp>
      <p:sp>
        <p:nvSpPr>
          <p:cNvPr id="27" name="Rechteck 26"/>
          <p:cNvSpPr/>
          <p:nvPr userDrawn="1"/>
        </p:nvSpPr>
        <p:spPr>
          <a:xfrm>
            <a:off x="730940" y="5259984"/>
            <a:ext cx="54000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7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77978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in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eck 14"/>
          <p:cNvSpPr/>
          <p:nvPr userDrawn="1"/>
        </p:nvSpPr>
        <p:spPr>
          <a:xfrm>
            <a:off x="0" y="-1"/>
            <a:ext cx="9144000" cy="82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7848872" cy="468000"/>
          </a:xfrm>
        </p:spPr>
        <p:txBody>
          <a:bodyPr>
            <a:normAutofit/>
          </a:bodyPr>
          <a:lstStyle>
            <a:lvl1pPr algn="l">
              <a:defRPr sz="200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052736"/>
            <a:ext cx="8219256" cy="5073427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20.11.2014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Ralf Weippert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DB331-BE66-40CD-93DD-5855708A138E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17" name="Textplatzhalt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179512" y="44624"/>
            <a:ext cx="6624736" cy="359140"/>
          </a:xfrm>
        </p:spPr>
        <p:txBody>
          <a:bodyPr>
            <a:noAutofit/>
          </a:bodyPr>
          <a:lstStyle>
            <a:lvl1pPr marL="0" indent="0">
              <a:buNone/>
              <a:defRPr sz="1400" i="1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de-DE" dirty="0" smtClean="0"/>
              <a:t>Subtitelmasterformat durch Klicken bearbeiten</a:t>
            </a:r>
            <a:endParaRPr lang="de-DE" dirty="0"/>
          </a:p>
        </p:txBody>
      </p:sp>
      <p:pic>
        <p:nvPicPr>
          <p:cNvPr id="18" name="Picture 2" descr="Logo-KFV1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80963"/>
            <a:ext cx="338137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2815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Kreisbrandinspektion Schweinfurt - Digitalfunk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0105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Kreisbrandinspektion Schweinfurt - Digitalfunk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7634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Kreisbrandinspektion Schweinfurt - Digitalfunk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408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Kreisbrandinspektion Schweinfurt - Digitalfunk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634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Kreisbrandinspektion Schweinfurt - Digitalfunk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5306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Kreisbrandinspektion Schweinfurt - Digitalfunk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213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Kreisbrandinspektion Schweinfurt - Digitalfunk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1819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Kreisbrandinspektion Schweinfurt - Digitalfunk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5785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Kreisbrandinspektion Schweinfurt - Digitalfunk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0333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4" r:id="rId12"/>
    <p:sldLayoutId id="2147483661" r:id="rId13"/>
    <p:sldLayoutId id="2147483665" r:id="rId14"/>
    <p:sldLayoutId id="2147483663" r:id="rId15"/>
    <p:sldLayoutId id="2147483666" r:id="rId16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15.png"/><Relationship Id="rId4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5" Type="http://schemas.openxmlformats.org/officeDocument/2006/relationships/image" Target="../media/image16.png"/><Relationship Id="rId4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5" Type="http://schemas.openxmlformats.org/officeDocument/2006/relationships/image" Target="../media/image17.png"/><Relationship Id="rId4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5" Type="http://schemas.openxmlformats.org/officeDocument/2006/relationships/image" Target="../media/image18.png"/><Relationship Id="rId4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video" Target="../media/media6.mp4"/><Relationship Id="rId1" Type="http://schemas.microsoft.com/office/2007/relationships/media" Target="../media/media6.mp4"/><Relationship Id="rId5" Type="http://schemas.openxmlformats.org/officeDocument/2006/relationships/image" Target="../media/image19.png"/><Relationship Id="rId4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video" Target="../media/media7.mp4"/><Relationship Id="rId1" Type="http://schemas.microsoft.com/office/2007/relationships/media" Target="../media/media7.mp4"/><Relationship Id="rId5" Type="http://schemas.openxmlformats.org/officeDocument/2006/relationships/image" Target="../media/image20.png"/><Relationship Id="rId4" Type="http://schemas.openxmlformats.org/officeDocument/2006/relationships/notesSlide" Target="../notesSlides/notesSlide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video" Target="../media/media8.mp4"/><Relationship Id="rId1" Type="http://schemas.microsoft.com/office/2007/relationships/media" Target="../media/media8.mp4"/><Relationship Id="rId5" Type="http://schemas.openxmlformats.org/officeDocument/2006/relationships/image" Target="../media/image21.png"/><Relationship Id="rId4" Type="http://schemas.openxmlformats.org/officeDocument/2006/relationships/notesSlide" Target="../notesSlides/notesSlide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de-DE" b="1" dirty="0" smtClean="0"/>
              <a:t>Funkgerätekunde und -bedienung</a:t>
            </a:r>
            <a:endParaRPr lang="de-DE" b="1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smtClean="0"/>
              <a:t>Stand 29.12.2015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283029" y="2801248"/>
            <a:ext cx="5522685" cy="377378"/>
          </a:xfrm>
        </p:spPr>
        <p:txBody>
          <a:bodyPr>
            <a:normAutofit lnSpcReduction="10000"/>
          </a:bodyPr>
          <a:lstStyle/>
          <a:p>
            <a:r>
              <a:rPr lang="de-DE" dirty="0" smtClean="0"/>
              <a:t>Ausbildung Sprechfunk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4371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Kreisbrandinspektion Schweinfurt - Digitalfunk</a:t>
            </a:r>
            <a:endParaRPr lang="de-DE" dirty="0" smtClean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D12E956B-7491-5541-8077-EE25CDFA2438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Tastensperre ein- und ausschalten</a:t>
            </a:r>
            <a:endParaRPr lang="de-DE" dirty="0"/>
          </a:p>
        </p:txBody>
      </p:sp>
      <p:pic>
        <p:nvPicPr>
          <p:cNvPr id="4" name="tastensperre2_Rn9EIV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111639" y="1256087"/>
            <a:ext cx="2920722" cy="5246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137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Kreisbrandinspektion Schweinfurt - Digitalfunk</a:t>
            </a:r>
            <a:endParaRPr lang="de-DE" dirty="0" smtClean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D12E956B-7491-5541-8077-EE25CDFA2438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TMO- / DMO-</a:t>
            </a:r>
            <a:r>
              <a:rPr lang="de-DE" dirty="0" err="1" smtClean="0"/>
              <a:t>Moduswahl</a:t>
            </a: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über Options-Menü</a:t>
            </a:r>
            <a:endParaRPr lang="de-DE" dirty="0"/>
          </a:p>
        </p:txBody>
      </p:sp>
      <p:pic>
        <p:nvPicPr>
          <p:cNvPr id="6" name="dmotmo_Menue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121622" y="1291952"/>
            <a:ext cx="2900756" cy="5210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482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3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Kreisbrandinspektion Schweinfurt - Digitalfunk</a:t>
            </a:r>
            <a:endParaRPr lang="de-DE" dirty="0" smtClean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D12E956B-7491-5541-8077-EE25CDFA2438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TMO- / DMO-</a:t>
            </a:r>
            <a:r>
              <a:rPr lang="de-DE" dirty="0" err="1" smtClean="0"/>
              <a:t>Moduswahl</a:t>
            </a: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über Optionstaste</a:t>
            </a:r>
            <a:endParaRPr lang="de-DE" dirty="0"/>
          </a:p>
        </p:txBody>
      </p:sp>
      <p:pic>
        <p:nvPicPr>
          <p:cNvPr id="4" name="dmotmo_button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111354" y="1255063"/>
            <a:ext cx="2921291" cy="5247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645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45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Kreisbrandinspektion Schweinfurt - Digitalfunk</a:t>
            </a:r>
            <a:endParaRPr lang="de-DE" dirty="0" smtClean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D12E956B-7491-5541-8077-EE25CDFA2438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Gruppe wechseln</a:t>
            </a: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über Optionstaste</a:t>
            </a:r>
            <a:endParaRPr lang="de-DE" dirty="0"/>
          </a:p>
        </p:txBody>
      </p:sp>
      <p:pic>
        <p:nvPicPr>
          <p:cNvPr id="5" name="gruppe_menue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101372" y="1219200"/>
            <a:ext cx="2941257" cy="5283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370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205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Kreisbrandinspektion Schweinfurt - Digitalfunk</a:t>
            </a:r>
            <a:endParaRPr lang="de-DE" dirty="0" smtClean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D12E956B-7491-5541-8077-EE25CDFA2438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Gruppe wechseln</a:t>
            </a: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über Drehknopf</a:t>
            </a:r>
            <a:endParaRPr lang="de-DE" dirty="0"/>
          </a:p>
        </p:txBody>
      </p:sp>
      <p:pic>
        <p:nvPicPr>
          <p:cNvPr id="4" name="gruppe_dreh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101372" y="1219200"/>
            <a:ext cx="2941257" cy="5283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141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7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Kreisbrandinspektion Schweinfurt - Digitalfunk</a:t>
            </a:r>
            <a:endParaRPr lang="de-DE" dirty="0" smtClean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D12E956B-7491-5541-8077-EE25CDFA2438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Gruppe wechseln</a:t>
            </a: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über Favoriten</a:t>
            </a:r>
            <a:endParaRPr lang="de-DE" dirty="0"/>
          </a:p>
        </p:txBody>
      </p:sp>
      <p:pic>
        <p:nvPicPr>
          <p:cNvPr id="5" name="gruppe_fa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101372" y="1219200"/>
            <a:ext cx="2941257" cy="5283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848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77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Übersicht der </a:t>
            </a:r>
            <a:br>
              <a:rPr lang="de-DE" dirty="0" smtClean="0"/>
            </a:br>
            <a:r>
              <a:rPr lang="de-DE" dirty="0" smtClean="0"/>
              <a:t>Favoritenordner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Kreisbrandinspektion Schweinfurt - Digitalfunk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D12E956B-7491-5541-8077-EE25CDFA2438}" type="slidenum">
              <a:rPr lang="de-DE" smtClean="0"/>
              <a:pPr/>
              <a:t>16</a:t>
            </a:fld>
            <a:endParaRPr lang="de-DE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698357"/>
              </p:ext>
            </p:extLst>
          </p:nvPr>
        </p:nvGraphicFramePr>
        <p:xfrm>
          <a:off x="500033" y="1265555"/>
          <a:ext cx="7949022" cy="52837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49674">
                  <a:extLst>
                    <a:ext uri="{9D8B030D-6E8A-4147-A177-3AD203B41FA5}">
                      <a16:colId xmlns:a16="http://schemas.microsoft.com/office/drawing/2014/main" val="3247829757"/>
                    </a:ext>
                  </a:extLst>
                </a:gridCol>
                <a:gridCol w="2649674">
                  <a:extLst>
                    <a:ext uri="{9D8B030D-6E8A-4147-A177-3AD203B41FA5}">
                      <a16:colId xmlns:a16="http://schemas.microsoft.com/office/drawing/2014/main" val="1109511262"/>
                    </a:ext>
                  </a:extLst>
                </a:gridCol>
                <a:gridCol w="2649674">
                  <a:extLst>
                    <a:ext uri="{9D8B030D-6E8A-4147-A177-3AD203B41FA5}">
                      <a16:colId xmlns:a16="http://schemas.microsoft.com/office/drawing/2014/main" val="2860872462"/>
                    </a:ext>
                  </a:extLst>
                </a:gridCol>
              </a:tblGrid>
              <a:tr h="343235">
                <a:tc>
                  <a:txBody>
                    <a:bodyPr/>
                    <a:lstStyle/>
                    <a:p>
                      <a:r>
                        <a:rPr lang="de-DE" sz="1750" dirty="0" smtClean="0"/>
                        <a:t>LKR SW</a:t>
                      </a:r>
                      <a:endParaRPr lang="de-DE" sz="17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750" dirty="0" smtClean="0"/>
                        <a:t>Anrainer</a:t>
                      </a:r>
                      <a:endParaRPr lang="de-DE" sz="17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750" dirty="0" smtClean="0"/>
                        <a:t>ILS SW</a:t>
                      </a:r>
                      <a:endParaRPr lang="de-DE" sz="17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8015505"/>
                  </a:ext>
                </a:extLst>
              </a:tr>
              <a:tr h="4925568">
                <a:tc>
                  <a:txBody>
                    <a:bodyPr/>
                    <a:lstStyle/>
                    <a:p>
                      <a:r>
                        <a:rPr lang="de-DE" sz="1750" dirty="0" smtClean="0"/>
                        <a:t>FW SW#</a:t>
                      </a:r>
                    </a:p>
                    <a:p>
                      <a:r>
                        <a:rPr lang="de-DE" sz="1750" dirty="0" smtClean="0"/>
                        <a:t>RD</a:t>
                      </a:r>
                      <a:r>
                        <a:rPr lang="de-DE" sz="1750" baseline="0" dirty="0" smtClean="0"/>
                        <a:t> </a:t>
                      </a:r>
                      <a:r>
                        <a:rPr lang="de-DE" sz="1750" dirty="0" smtClean="0"/>
                        <a:t>SW</a:t>
                      </a:r>
                    </a:p>
                    <a:p>
                      <a:r>
                        <a:rPr lang="de-DE" sz="1750" dirty="0" smtClean="0"/>
                        <a:t>ILS</a:t>
                      </a:r>
                      <a:r>
                        <a:rPr lang="de-DE" sz="1750" baseline="0" dirty="0" smtClean="0"/>
                        <a:t> </a:t>
                      </a:r>
                      <a:r>
                        <a:rPr lang="de-DE" sz="1750" dirty="0" smtClean="0"/>
                        <a:t>SW</a:t>
                      </a:r>
                      <a:r>
                        <a:rPr lang="de-DE" sz="1750" baseline="0" dirty="0" smtClean="0"/>
                        <a:t> AG</a:t>
                      </a:r>
                    </a:p>
                    <a:p>
                      <a:r>
                        <a:rPr lang="de-DE" sz="1750" baseline="0" dirty="0" smtClean="0"/>
                        <a:t>Marschkanal</a:t>
                      </a:r>
                    </a:p>
                    <a:p>
                      <a:r>
                        <a:rPr lang="de-DE" sz="1750" baseline="0" dirty="0" smtClean="0"/>
                        <a:t>P WÜ BOS ZA</a:t>
                      </a:r>
                    </a:p>
                    <a:p>
                      <a:r>
                        <a:rPr lang="de-DE" sz="1750" baseline="0" dirty="0" smtClean="0"/>
                        <a:t>KATS SW#</a:t>
                      </a:r>
                    </a:p>
                    <a:p>
                      <a:r>
                        <a:rPr lang="de-DE" sz="1750" baseline="0" dirty="0" smtClean="0"/>
                        <a:t>ZA SW#</a:t>
                      </a:r>
                    </a:p>
                    <a:p>
                      <a:r>
                        <a:rPr lang="de-DE" sz="1750" baseline="0" dirty="0" err="1" smtClean="0"/>
                        <a:t>SoG</a:t>
                      </a:r>
                      <a:r>
                        <a:rPr lang="de-DE" sz="1750" baseline="0" dirty="0" smtClean="0"/>
                        <a:t> 6 SW</a:t>
                      </a:r>
                    </a:p>
                    <a:p>
                      <a:r>
                        <a:rPr lang="de-DE" sz="1750" baseline="0" dirty="0" err="1" smtClean="0"/>
                        <a:t>SoG</a:t>
                      </a:r>
                      <a:r>
                        <a:rPr lang="de-DE" sz="1750" baseline="0" dirty="0" smtClean="0"/>
                        <a:t> 4 SW</a:t>
                      </a:r>
                    </a:p>
                    <a:p>
                      <a:r>
                        <a:rPr lang="de-DE" sz="1750" baseline="0" dirty="0" err="1" smtClean="0"/>
                        <a:t>SoG</a:t>
                      </a:r>
                      <a:r>
                        <a:rPr lang="de-DE" sz="1750" baseline="0" dirty="0" smtClean="0"/>
                        <a:t> 3 SW</a:t>
                      </a:r>
                    </a:p>
                    <a:p>
                      <a:r>
                        <a:rPr lang="de-DE" sz="1750" baseline="0" dirty="0" err="1" smtClean="0"/>
                        <a:t>SoG</a:t>
                      </a:r>
                      <a:r>
                        <a:rPr lang="de-DE" sz="1750" baseline="0" dirty="0" smtClean="0"/>
                        <a:t> 2 SW</a:t>
                      </a:r>
                    </a:p>
                    <a:p>
                      <a:r>
                        <a:rPr lang="de-DE" sz="1750" baseline="0" dirty="0" err="1" smtClean="0"/>
                        <a:t>SoG</a:t>
                      </a:r>
                      <a:r>
                        <a:rPr lang="de-DE" sz="1750" baseline="0" dirty="0" smtClean="0"/>
                        <a:t> 1 SW</a:t>
                      </a:r>
                    </a:p>
                    <a:p>
                      <a:r>
                        <a:rPr lang="de-DE" sz="1750" baseline="0" dirty="0" smtClean="0"/>
                        <a:t>326 F</a:t>
                      </a:r>
                    </a:p>
                    <a:p>
                      <a:r>
                        <a:rPr lang="de-DE" sz="1750" baseline="0" dirty="0" smtClean="0"/>
                        <a:t>307 - 314 F</a:t>
                      </a:r>
                    </a:p>
                    <a:p>
                      <a:endParaRPr lang="de-DE" sz="17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750" dirty="0" smtClean="0"/>
                        <a:t>FW</a:t>
                      </a:r>
                      <a:r>
                        <a:rPr lang="de-DE" sz="1750" baseline="0" dirty="0" smtClean="0"/>
                        <a:t> SW</a:t>
                      </a:r>
                    </a:p>
                    <a:p>
                      <a:r>
                        <a:rPr lang="de-DE" sz="1750" baseline="0" dirty="0" smtClean="0"/>
                        <a:t>FW WÜ#</a:t>
                      </a:r>
                    </a:p>
                    <a:p>
                      <a:r>
                        <a:rPr lang="de-DE" sz="1750" baseline="0" dirty="0" smtClean="0"/>
                        <a:t>FW NES</a:t>
                      </a:r>
                    </a:p>
                    <a:p>
                      <a:r>
                        <a:rPr lang="de-DE" sz="1750" baseline="0" dirty="0" smtClean="0"/>
                        <a:t>FW MSP</a:t>
                      </a:r>
                    </a:p>
                    <a:p>
                      <a:r>
                        <a:rPr lang="de-DE" sz="1750" baseline="0" dirty="0" smtClean="0"/>
                        <a:t>FW KT</a:t>
                      </a:r>
                    </a:p>
                    <a:p>
                      <a:r>
                        <a:rPr lang="de-DE" sz="1750" baseline="0" dirty="0" smtClean="0"/>
                        <a:t>FW KG</a:t>
                      </a:r>
                    </a:p>
                    <a:p>
                      <a:r>
                        <a:rPr lang="de-DE" sz="1750" baseline="0" dirty="0" smtClean="0"/>
                        <a:t>FW HAS</a:t>
                      </a:r>
                    </a:p>
                    <a:p>
                      <a:r>
                        <a:rPr lang="de-DE" sz="1750" baseline="0" dirty="0" smtClean="0"/>
                        <a:t>FW BA</a:t>
                      </a:r>
                    </a:p>
                    <a:p>
                      <a:endParaRPr lang="de-DE" sz="17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750" u="sng" dirty="0" smtClean="0"/>
                        <a:t>FW:</a:t>
                      </a:r>
                    </a:p>
                    <a:p>
                      <a:r>
                        <a:rPr lang="de-DE" sz="1750" dirty="0" smtClean="0"/>
                        <a:t>SW#, SW, </a:t>
                      </a:r>
                      <a:r>
                        <a:rPr lang="de-DE" sz="1750" baseline="0" dirty="0" smtClean="0"/>
                        <a:t>NES, KG, HAS;</a:t>
                      </a:r>
                    </a:p>
                    <a:p>
                      <a:r>
                        <a:rPr lang="de-DE" sz="1750" baseline="0" dirty="0" smtClean="0"/>
                        <a:t>ILS SW AG</a:t>
                      </a:r>
                    </a:p>
                    <a:p>
                      <a:r>
                        <a:rPr lang="de-DE" sz="1750" baseline="0" dirty="0" err="1" smtClean="0"/>
                        <a:t>SoG</a:t>
                      </a:r>
                      <a:r>
                        <a:rPr lang="de-DE" sz="1750" baseline="0" dirty="0" smtClean="0"/>
                        <a:t> 1 – 10  SW</a:t>
                      </a:r>
                    </a:p>
                    <a:p>
                      <a:r>
                        <a:rPr lang="de-DE" sz="1750" baseline="0" dirty="0" smtClean="0"/>
                        <a:t>Marschkanal</a:t>
                      </a:r>
                    </a:p>
                    <a:p>
                      <a:r>
                        <a:rPr lang="de-DE" sz="1750" baseline="0" dirty="0" smtClean="0"/>
                        <a:t>OV 101-110 </a:t>
                      </a:r>
                      <a:r>
                        <a:rPr lang="de-DE" sz="1750" baseline="0" dirty="0" err="1" smtClean="0"/>
                        <a:t>TMOa</a:t>
                      </a:r>
                      <a:endParaRPr lang="de-DE" sz="1750" baseline="0" dirty="0" smtClean="0"/>
                    </a:p>
                    <a:p>
                      <a:pPr algn="l"/>
                      <a:r>
                        <a:rPr lang="de-DE" sz="1750" u="sng" baseline="0" dirty="0" smtClean="0"/>
                        <a:t>WR:  </a:t>
                      </a:r>
                    </a:p>
                    <a:p>
                      <a:r>
                        <a:rPr lang="de-DE" sz="1750" baseline="0" dirty="0" smtClean="0"/>
                        <a:t>SW#, SW, NES, KG, HAS;</a:t>
                      </a:r>
                    </a:p>
                    <a:p>
                      <a:pPr algn="l"/>
                      <a:r>
                        <a:rPr lang="de-DE" sz="1750" u="sng" baseline="0" dirty="0" smtClean="0"/>
                        <a:t>BR:</a:t>
                      </a:r>
                    </a:p>
                    <a:p>
                      <a:r>
                        <a:rPr lang="de-DE" sz="1750" baseline="0" dirty="0" smtClean="0"/>
                        <a:t>SW#, SW, NES, KG, HAS;</a:t>
                      </a:r>
                    </a:p>
                    <a:p>
                      <a:pPr algn="l"/>
                      <a:r>
                        <a:rPr lang="de-DE" sz="1750" u="sng" baseline="0" dirty="0" smtClean="0"/>
                        <a:t>RD:</a:t>
                      </a:r>
                    </a:p>
                    <a:p>
                      <a:r>
                        <a:rPr lang="de-DE" sz="1750" baseline="0" dirty="0" smtClean="0"/>
                        <a:t>SW#, SW, NES, KG, HAS;</a:t>
                      </a:r>
                    </a:p>
                    <a:p>
                      <a:pPr algn="l"/>
                      <a:r>
                        <a:rPr lang="de-DE" sz="1750" u="sng" baseline="0" dirty="0" smtClean="0"/>
                        <a:t>ZA:</a:t>
                      </a:r>
                    </a:p>
                    <a:p>
                      <a:r>
                        <a:rPr lang="de-DE" sz="1750" baseline="0" dirty="0" smtClean="0"/>
                        <a:t>SW#, SW, NES, KG, HAS;</a:t>
                      </a:r>
                    </a:p>
                    <a:p>
                      <a:r>
                        <a:rPr lang="de-DE" sz="1750" baseline="0" dirty="0" smtClean="0"/>
                        <a:t>307-326</a:t>
                      </a:r>
                    </a:p>
                    <a:p>
                      <a:pPr algn="l"/>
                      <a:r>
                        <a:rPr lang="de-DE" sz="1750" u="sng" baseline="0" dirty="0" smtClean="0"/>
                        <a:t>KATS: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750" baseline="0" dirty="0" smtClean="0"/>
                        <a:t>SW#, SW, NES, KG, HAS;</a:t>
                      </a:r>
                    </a:p>
                    <a:p>
                      <a:r>
                        <a:rPr lang="de-DE" sz="1750" baseline="0" dirty="0" smtClean="0"/>
                        <a:t>P WÜ BOS ZA</a:t>
                      </a:r>
                      <a:endParaRPr lang="de-DE" sz="17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00183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6055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Kreisbrandinspektion Schweinfurt - Digitalfunk</a:t>
            </a:r>
            <a:endParaRPr lang="de-DE" dirty="0" smtClean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D12E956B-7491-5541-8077-EE25CDFA2438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Gruppe wechseln</a:t>
            </a: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über Schnellwahl</a:t>
            </a:r>
            <a:endParaRPr lang="de-DE" dirty="0"/>
          </a:p>
        </p:txBody>
      </p:sp>
      <p:pic>
        <p:nvPicPr>
          <p:cNvPr id="4" name="schnellwahl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101372" y="1219200"/>
            <a:ext cx="2941257" cy="5283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26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4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Kreisbrandinspektion Schweinfurt - Digitalfunk</a:t>
            </a:r>
            <a:endParaRPr lang="de-DE" dirty="0" smtClean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D12E956B-7491-5541-8077-EE25CDFA2438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Nutzungsmodus MS, Gateway, Repeater</a:t>
            </a:r>
            <a:endParaRPr lang="de-DE" dirty="0"/>
          </a:p>
        </p:txBody>
      </p:sp>
      <p:pic>
        <p:nvPicPr>
          <p:cNvPr id="5" name="konfig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101372" y="1219200"/>
            <a:ext cx="2941257" cy="5283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549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85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Änderungshistorie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sz="1200" dirty="0" smtClean="0"/>
              <a:t>2015-11-02: Zielgruppenorientierte Präsentation hinzugefügt, Folienkommentare standardisiert</a:t>
            </a:r>
          </a:p>
          <a:p>
            <a:r>
              <a:rPr lang="de-DE" sz="1200" dirty="0" smtClean="0"/>
              <a:t>2015-11-05: Beschriftung für Display-Helligkeit hinzugefügt (Folie </a:t>
            </a:r>
            <a:r>
              <a:rPr lang="de-DE" sz="1200" dirty="0" smtClean="0">
                <a:hlinkClick r:id="rId2" action="ppaction://hlinksldjump"/>
              </a:rPr>
              <a:t>Motorola MRT MTM 800</a:t>
            </a:r>
            <a:r>
              <a:rPr lang="de-DE" sz="1200" dirty="0" smtClean="0"/>
              <a:t>)</a:t>
            </a:r>
          </a:p>
          <a:p>
            <a:r>
              <a:rPr lang="de-DE" sz="1200" dirty="0" smtClean="0"/>
              <a:t>2015-12-29: Folien mit Videos </a:t>
            </a:r>
            <a:r>
              <a:rPr lang="de-DE" sz="1200" dirty="0" smtClean="0"/>
              <a:t>hinzugefügt</a:t>
            </a:r>
          </a:p>
          <a:p>
            <a:r>
              <a:rPr lang="de-DE" sz="1200" dirty="0" smtClean="0"/>
              <a:t>2019-07-19: MTP6650FuG hinzugefügt</a:t>
            </a:r>
            <a:endParaRPr lang="de-DE" sz="12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20.11.2014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Ralf Weippert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DB331-BE66-40CD-93DD-5855708A138E}" type="slidenum">
              <a:rPr lang="de-DE" smtClean="0"/>
              <a:t>19</a:t>
            </a:fld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06884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Lerninhalte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Kreisbrandinspektion Schweinfurt - Digitalfunk</a:t>
            </a:r>
            <a:endParaRPr lang="de-DE" dirty="0" smtClean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D12E956B-7491-5541-8077-EE25CDFA2438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252000" y="1355006"/>
            <a:ext cx="8640000" cy="4701019"/>
          </a:xfrm>
        </p:spPr>
        <p:txBody>
          <a:bodyPr>
            <a:normAutofit/>
          </a:bodyPr>
          <a:lstStyle/>
          <a:p>
            <a:r>
              <a:rPr lang="de-DE" dirty="0" smtClean="0"/>
              <a:t>Funkgerätetypen</a:t>
            </a:r>
          </a:p>
          <a:p>
            <a:r>
              <a:rPr lang="de-DE" dirty="0" smtClean="0"/>
              <a:t>Anforderungen an Funkgeräte</a:t>
            </a:r>
          </a:p>
          <a:p>
            <a:r>
              <a:rPr lang="de-DE" dirty="0" smtClean="0"/>
              <a:t>Verkehrsarten</a:t>
            </a:r>
          </a:p>
          <a:p>
            <a:r>
              <a:rPr lang="de-DE" dirty="0" smtClean="0"/>
              <a:t>Funkgeräte kennen, Standards beherrschen</a:t>
            </a:r>
          </a:p>
          <a:p>
            <a:pPr lvl="1"/>
            <a:r>
              <a:rPr lang="de-DE" dirty="0" smtClean="0"/>
              <a:t>Bedienelemente</a:t>
            </a:r>
          </a:p>
          <a:p>
            <a:pPr lvl="1"/>
            <a:r>
              <a:rPr lang="de-DE" dirty="0" smtClean="0"/>
              <a:t>Inbetriebnahme</a:t>
            </a:r>
          </a:p>
          <a:p>
            <a:pPr lvl="1"/>
            <a:r>
              <a:rPr lang="de-DE" dirty="0" smtClean="0"/>
              <a:t>Betriebsartenwechsel</a:t>
            </a:r>
          </a:p>
          <a:p>
            <a:pPr lvl="1"/>
            <a:r>
              <a:rPr lang="de-DE" dirty="0" smtClean="0"/>
              <a:t>Gruppenwechsel</a:t>
            </a:r>
          </a:p>
          <a:p>
            <a:pPr lvl="1"/>
            <a:r>
              <a:rPr lang="de-DE" dirty="0" smtClean="0"/>
              <a:t>Sprachkommunikation</a:t>
            </a:r>
          </a:p>
          <a:p>
            <a:pPr lvl="1"/>
            <a:r>
              <a:rPr lang="de-DE" dirty="0" smtClean="0"/>
              <a:t>Textkommunikation</a:t>
            </a:r>
          </a:p>
          <a:p>
            <a:pPr lvl="1"/>
            <a:r>
              <a:rPr lang="de-DE" dirty="0" smtClean="0"/>
              <a:t>Statusmitteilungen</a:t>
            </a:r>
          </a:p>
          <a:p>
            <a:pPr lvl="1"/>
            <a:r>
              <a:rPr lang="de-DE" dirty="0" smtClean="0"/>
              <a:t>Ergonomische Parameter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79183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1025" y="3103480"/>
            <a:ext cx="1067305" cy="2794547"/>
          </a:xfrm>
          <a:prstGeom prst="rect">
            <a:avLst/>
          </a:prstGeom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Funkgerätetypen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Kreisbrandinspektion Schweinfurt - Digitalfunk</a:t>
            </a:r>
            <a:endParaRPr lang="de-DE" dirty="0" smtClean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D12E956B-7491-5541-8077-EE25CDFA2438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203782" y="1647328"/>
            <a:ext cx="880959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Digitalfunkgeräte werden unterschieden in</a:t>
            </a:r>
          </a:p>
          <a:p>
            <a:pPr marL="285750" indent="-285750">
              <a:buFontTx/>
              <a:buChar char="-"/>
            </a:pPr>
            <a:r>
              <a:rPr lang="de-DE" dirty="0" smtClean="0"/>
              <a:t>Fahrzeugfunkgeräte (MRT = </a:t>
            </a:r>
            <a:r>
              <a:rPr lang="de-DE" b="1" dirty="0" smtClean="0">
                <a:solidFill>
                  <a:srgbClr val="FF0000"/>
                </a:solidFill>
              </a:rPr>
              <a:t>M</a:t>
            </a:r>
            <a:r>
              <a:rPr lang="de-DE" dirty="0" smtClean="0"/>
              <a:t>obile </a:t>
            </a:r>
            <a:r>
              <a:rPr lang="de-DE" b="1" dirty="0" smtClean="0">
                <a:solidFill>
                  <a:srgbClr val="FF0000"/>
                </a:solidFill>
              </a:rPr>
              <a:t>R</a:t>
            </a:r>
            <a:r>
              <a:rPr lang="de-DE" dirty="0" smtClean="0"/>
              <a:t>adio </a:t>
            </a:r>
            <a:r>
              <a:rPr lang="de-DE" b="1" dirty="0" smtClean="0">
                <a:solidFill>
                  <a:srgbClr val="FF0000"/>
                </a:solidFill>
              </a:rPr>
              <a:t>T</a:t>
            </a:r>
            <a:r>
              <a:rPr lang="de-DE" dirty="0" smtClean="0"/>
              <a:t>erminal)</a:t>
            </a:r>
          </a:p>
          <a:p>
            <a:pPr marL="285750" indent="-285750">
              <a:buFontTx/>
              <a:buChar char="-"/>
            </a:pPr>
            <a:r>
              <a:rPr lang="de-DE" dirty="0" smtClean="0"/>
              <a:t>Handfunkgeräte (HRT </a:t>
            </a:r>
            <a:r>
              <a:rPr lang="de-DE" smtClean="0"/>
              <a:t>= </a:t>
            </a:r>
            <a:r>
              <a:rPr lang="de-DE" b="1" smtClean="0">
                <a:solidFill>
                  <a:srgbClr val="FF0000"/>
                </a:solidFill>
              </a:rPr>
              <a:t>H</a:t>
            </a:r>
            <a:r>
              <a:rPr lang="de-DE" smtClean="0"/>
              <a:t>andheld </a:t>
            </a:r>
            <a:r>
              <a:rPr lang="de-DE" b="1" dirty="0" smtClean="0">
                <a:solidFill>
                  <a:srgbClr val="FF0000"/>
                </a:solidFill>
              </a:rPr>
              <a:t>R</a:t>
            </a:r>
            <a:r>
              <a:rPr lang="de-DE" dirty="0" smtClean="0"/>
              <a:t>adio </a:t>
            </a:r>
            <a:r>
              <a:rPr lang="de-DE" b="1" dirty="0" smtClean="0">
                <a:solidFill>
                  <a:srgbClr val="FF0000"/>
                </a:solidFill>
              </a:rPr>
              <a:t>T</a:t>
            </a:r>
            <a:r>
              <a:rPr lang="de-DE" dirty="0" smtClean="0"/>
              <a:t>erminal)</a:t>
            </a:r>
          </a:p>
          <a:p>
            <a:pPr marL="285750" indent="-285750">
              <a:buFontTx/>
              <a:buChar char="-"/>
            </a:pPr>
            <a:r>
              <a:rPr lang="de-DE" dirty="0" smtClean="0"/>
              <a:t>Festfunkstationen (FRT = </a:t>
            </a:r>
            <a:r>
              <a:rPr lang="de-DE" b="1" dirty="0" smtClean="0">
                <a:solidFill>
                  <a:srgbClr val="FF0000"/>
                </a:solidFill>
              </a:rPr>
              <a:t>F</a:t>
            </a:r>
            <a:r>
              <a:rPr lang="de-DE" dirty="0" smtClean="0"/>
              <a:t>ixed </a:t>
            </a:r>
            <a:r>
              <a:rPr lang="de-DE" b="1" dirty="0">
                <a:solidFill>
                  <a:srgbClr val="FF0000"/>
                </a:solidFill>
              </a:rPr>
              <a:t>R</a:t>
            </a:r>
            <a:r>
              <a:rPr lang="de-DE" dirty="0" smtClean="0"/>
              <a:t>adio </a:t>
            </a:r>
            <a:r>
              <a:rPr lang="de-DE" b="1" dirty="0" smtClean="0">
                <a:solidFill>
                  <a:srgbClr val="FF0000"/>
                </a:solidFill>
              </a:rPr>
              <a:t>T</a:t>
            </a:r>
            <a:r>
              <a:rPr lang="de-DE" dirty="0" smtClean="0"/>
              <a:t>erminal)</a:t>
            </a:r>
          </a:p>
          <a:p>
            <a:endParaRPr lang="de-DE" dirty="0"/>
          </a:p>
          <a:p>
            <a:r>
              <a:rPr lang="de-DE" dirty="0" smtClean="0"/>
              <a:t>Die Bedienoberfläche sowie die Funktionalitäten sind bei den Geräten des jeweiligen Herstellers gleich oder ähnlich</a:t>
            </a:r>
            <a:endParaRPr lang="de-DE" dirty="0"/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6174" y="3651161"/>
            <a:ext cx="1109300" cy="221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 descr="D:\Bilder für Leitstellenausbildung Funk\Motorola MRT 540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097" y="4242853"/>
            <a:ext cx="2751551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1194318" y="5322853"/>
            <a:ext cx="2557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Fahrzeugfunkgerät (MRT)</a:t>
            </a:r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6019800" y="5931099"/>
            <a:ext cx="2271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Handfunkgeräte (HRT)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471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Anforderungen an Funkgeräte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Kreisbrandinspektion Schweinfurt - Digitalfunk</a:t>
            </a:r>
            <a:endParaRPr lang="de-DE" dirty="0" smtClean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D12E956B-7491-5541-8077-EE25CDFA2438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203782" y="1602358"/>
            <a:ext cx="56001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de-DE" dirty="0" smtClean="0"/>
              <a:t>Zertifizierung</a:t>
            </a:r>
          </a:p>
          <a:p>
            <a:pPr marL="285750" indent="-285750">
              <a:buFontTx/>
              <a:buChar char="-"/>
            </a:pPr>
            <a:r>
              <a:rPr lang="de-DE" dirty="0" smtClean="0"/>
              <a:t>Hard- und Softwaretechnische Schnittstellen</a:t>
            </a:r>
          </a:p>
          <a:p>
            <a:pPr marL="285750" indent="-285750">
              <a:buFontTx/>
              <a:buChar char="-"/>
            </a:pPr>
            <a:r>
              <a:rPr lang="de-DE" dirty="0" smtClean="0"/>
              <a:t>Besondere Merkmale für spezielle Einsatzbereiche (z.B. ATEX-Zulassung)</a:t>
            </a: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0943" y="1602359"/>
            <a:ext cx="2798211" cy="40495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1513" y="3709358"/>
            <a:ext cx="3789166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94612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Verkehrsarten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Kreisbrandinspektion Schweinfurt - Digitalfunk</a:t>
            </a:r>
            <a:endParaRPr lang="de-DE" dirty="0" smtClean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D12E956B-7491-5541-8077-EE25CDFA2438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203782" y="1546744"/>
            <a:ext cx="880959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/>
              <a:t>Vollduplex (Gegenverkehr)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Gleichzeitiger Sende- und Empfangsbetrieb nach Drücken der grünen </a:t>
            </a:r>
            <a:r>
              <a:rPr lang="de-DE" dirty="0" smtClean="0"/>
              <a:t>Telefontaste</a:t>
            </a:r>
            <a:endParaRPr lang="de-DE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Vergleichbar mit einem normalen Telefongespräch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Sehr ressourcenintensiv</a:t>
            </a:r>
          </a:p>
          <a:p>
            <a:pPr>
              <a:spcBef>
                <a:spcPts val="1800"/>
              </a:spcBef>
            </a:pPr>
            <a:r>
              <a:rPr lang="de-DE" sz="2000" b="1" dirty="0"/>
              <a:t>Halbduplex</a:t>
            </a:r>
            <a:r>
              <a:rPr lang="de-DE" sz="2000" b="1" dirty="0" smtClean="0"/>
              <a:t> </a:t>
            </a:r>
            <a:r>
              <a:rPr lang="de-DE" sz="2000" b="1" dirty="0"/>
              <a:t>(bedingter Gegenverkehr)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Abwechselnd Senden und Empfangen durch Drücken der Sprechtaste (PTT)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Typische Verkehrsart beim Gruppen- und Einzelgespräch im TMO-Betrieb</a:t>
            </a:r>
          </a:p>
          <a:p>
            <a:pPr>
              <a:spcBef>
                <a:spcPts val="1800"/>
              </a:spcBef>
            </a:pPr>
            <a:r>
              <a:rPr lang="de-DE" sz="2000" b="1" dirty="0"/>
              <a:t>Simplex (Wechselverkehr)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Abwechselnd Senden und Empfangen durch Drücken der Sprechtaste (PTT)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Typische Verkehrsart beim Gruppen- und Einzelgespräch im DMO-Betrieb</a:t>
            </a:r>
          </a:p>
        </p:txBody>
      </p:sp>
    </p:spTree>
    <p:extLst>
      <p:ext uri="{BB962C8B-B14F-4D97-AF65-F5344CB8AC3E}">
        <p14:creationId xmlns:p14="http://schemas.microsoft.com/office/powerpoint/2010/main" val="462506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Motorola HRT MTP 850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Kreisbrandinspektion Schweinfurt - Digitalfunk</a:t>
            </a:r>
            <a:endParaRPr lang="de-DE" dirty="0" smtClean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D12E956B-7491-5541-8077-EE25CDFA2438}" type="slidenum">
              <a:rPr lang="de-DE" smtClean="0"/>
              <a:pPr/>
              <a:t>6</a:t>
            </a:fld>
            <a:endParaRPr lang="de-DE" dirty="0"/>
          </a:p>
        </p:txBody>
      </p:sp>
      <p:pic>
        <p:nvPicPr>
          <p:cNvPr id="1027" name="Picture 3" descr="C:\Users\Ralf\Desktop\DSC_042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194650" y="3581796"/>
            <a:ext cx="2492149" cy="1582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Ralf\Desktop\DSC_0418.jpg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03278" y="1676862"/>
            <a:ext cx="3054199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Ralf\Desktop\DSC_0419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3132442" y="2968804"/>
            <a:ext cx="4320000" cy="163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feld 14"/>
          <p:cNvSpPr txBox="1"/>
          <p:nvPr/>
        </p:nvSpPr>
        <p:spPr>
          <a:xfrm>
            <a:off x="144000" y="1392444"/>
            <a:ext cx="228780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b="1" dirty="0" smtClean="0"/>
              <a:t>Navi-Drehknopf</a:t>
            </a:r>
          </a:p>
          <a:p>
            <a:pPr algn="ctr"/>
            <a:r>
              <a:rPr lang="de-DE" sz="1400" dirty="0" smtClean="0"/>
              <a:t>Gruppenwahl/-wechsel über</a:t>
            </a:r>
          </a:p>
          <a:p>
            <a:pPr algn="ctr"/>
            <a:r>
              <a:rPr lang="de-DE" sz="1400" dirty="0" smtClean="0"/>
              <a:t>Menü und Navigationstasten</a:t>
            </a:r>
            <a:endParaRPr lang="de-DE" sz="1400" dirty="0"/>
          </a:p>
        </p:txBody>
      </p:sp>
      <p:sp>
        <p:nvSpPr>
          <p:cNvPr id="16" name="Textfeld 15"/>
          <p:cNvSpPr txBox="1"/>
          <p:nvPr/>
        </p:nvSpPr>
        <p:spPr>
          <a:xfrm>
            <a:off x="7862795" y="3295837"/>
            <a:ext cx="10475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b="1" dirty="0" smtClean="0"/>
              <a:t>Notruftaste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259098" y="4248309"/>
            <a:ext cx="15224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b="1" dirty="0" smtClean="0"/>
              <a:t>Navigationstasten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643563" y="5385274"/>
            <a:ext cx="11379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b="1" dirty="0" smtClean="0"/>
              <a:t>Tastensperre</a:t>
            </a:r>
          </a:p>
          <a:p>
            <a:pPr algn="ctr"/>
            <a:r>
              <a:rPr lang="de-DE" sz="1400" b="1" dirty="0" smtClean="0"/>
              <a:t>(Menü + *)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277498" y="3105190"/>
            <a:ext cx="15823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b="1" dirty="0" smtClean="0"/>
              <a:t>Gruppenwahl über</a:t>
            </a:r>
          </a:p>
          <a:p>
            <a:pPr algn="ctr"/>
            <a:r>
              <a:rPr lang="de-DE" sz="1400" b="1" dirty="0" smtClean="0"/>
              <a:t>Optionstaste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3591430" y="1482923"/>
            <a:ext cx="132658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b="1" dirty="0" smtClean="0"/>
              <a:t>Textmeldungen</a:t>
            </a:r>
          </a:p>
          <a:p>
            <a:pPr algn="ctr"/>
            <a:r>
              <a:rPr lang="de-DE" sz="1400" b="1" dirty="0" smtClean="0"/>
              <a:t>Abrufen</a:t>
            </a:r>
          </a:p>
          <a:p>
            <a:pPr algn="ctr"/>
            <a:r>
              <a:rPr lang="de-DE" sz="1400" b="1" dirty="0" smtClean="0"/>
              <a:t>Gruppenwahl/</a:t>
            </a:r>
          </a:p>
          <a:p>
            <a:pPr algn="ctr"/>
            <a:r>
              <a:rPr lang="de-DE" sz="1400" b="1" dirty="0" smtClean="0"/>
              <a:t>-wechsel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3849110" y="4180823"/>
            <a:ext cx="7602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b="1" dirty="0" smtClean="0"/>
              <a:t>Ein/Aus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7214021" y="5339107"/>
            <a:ext cx="965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b="1" dirty="0" smtClean="0"/>
              <a:t>Status LED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6157257" y="2540307"/>
            <a:ext cx="10759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b="1" dirty="0" smtClean="0"/>
              <a:t>TMO/DMO-</a:t>
            </a:r>
          </a:p>
          <a:p>
            <a:pPr algn="ctr"/>
            <a:r>
              <a:rPr lang="de-DE" sz="1400" b="1" dirty="0" smtClean="0"/>
              <a:t>Taste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6157257" y="3141949"/>
            <a:ext cx="10567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b="1" dirty="0" smtClean="0"/>
              <a:t>Sprechtaste</a:t>
            </a:r>
          </a:p>
        </p:txBody>
      </p:sp>
      <p:cxnSp>
        <p:nvCxnSpPr>
          <p:cNvPr id="8" name="Gerade Verbindung mit Pfeil 7"/>
          <p:cNvCxnSpPr/>
          <p:nvPr/>
        </p:nvCxnSpPr>
        <p:spPr>
          <a:xfrm flipH="1">
            <a:off x="5389123" y="2801917"/>
            <a:ext cx="768134" cy="107722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mit Pfeil 26"/>
          <p:cNvCxnSpPr/>
          <p:nvPr/>
        </p:nvCxnSpPr>
        <p:spPr>
          <a:xfrm flipH="1">
            <a:off x="5389123" y="3278971"/>
            <a:ext cx="768134" cy="175659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mit Pfeil 29"/>
          <p:cNvCxnSpPr>
            <a:stCxn id="22" idx="0"/>
          </p:cNvCxnSpPr>
          <p:nvPr/>
        </p:nvCxnSpPr>
        <p:spPr>
          <a:xfrm flipH="1" flipV="1">
            <a:off x="7214021" y="4556086"/>
            <a:ext cx="482569" cy="783021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mit Pfeil 34"/>
          <p:cNvCxnSpPr>
            <a:stCxn id="15" idx="2"/>
          </p:cNvCxnSpPr>
          <p:nvPr/>
        </p:nvCxnSpPr>
        <p:spPr>
          <a:xfrm>
            <a:off x="1287903" y="2131108"/>
            <a:ext cx="1143903" cy="16462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mit Pfeil 37"/>
          <p:cNvCxnSpPr>
            <a:stCxn id="16" idx="2"/>
          </p:cNvCxnSpPr>
          <p:nvPr/>
        </p:nvCxnSpPr>
        <p:spPr>
          <a:xfrm flipH="1">
            <a:off x="7366422" y="3603614"/>
            <a:ext cx="1020170" cy="76924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Gerade Verbindung mit Pfeil 40"/>
          <p:cNvCxnSpPr>
            <a:stCxn id="21" idx="1"/>
          </p:cNvCxnSpPr>
          <p:nvPr/>
        </p:nvCxnSpPr>
        <p:spPr>
          <a:xfrm flipH="1">
            <a:off x="3333751" y="4334712"/>
            <a:ext cx="515359" cy="221374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mit Pfeil 43"/>
          <p:cNvCxnSpPr>
            <a:stCxn id="17" idx="3"/>
          </p:cNvCxnSpPr>
          <p:nvPr/>
        </p:nvCxnSpPr>
        <p:spPr>
          <a:xfrm>
            <a:off x="1781502" y="4402198"/>
            <a:ext cx="999798" cy="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mit Pfeil 46"/>
          <p:cNvCxnSpPr>
            <a:stCxn id="20" idx="2"/>
          </p:cNvCxnSpPr>
          <p:nvPr/>
        </p:nvCxnSpPr>
        <p:spPr>
          <a:xfrm flipH="1">
            <a:off x="2930377" y="2437030"/>
            <a:ext cx="1324344" cy="1743793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49"/>
          <p:cNvCxnSpPr>
            <a:stCxn id="18" idx="3"/>
          </p:cNvCxnSpPr>
          <p:nvPr/>
        </p:nvCxnSpPr>
        <p:spPr>
          <a:xfrm flipV="1">
            <a:off x="1781502" y="5492995"/>
            <a:ext cx="650304" cy="153889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mit Pfeil 52"/>
          <p:cNvCxnSpPr>
            <a:stCxn id="19" idx="2"/>
          </p:cNvCxnSpPr>
          <p:nvPr/>
        </p:nvCxnSpPr>
        <p:spPr>
          <a:xfrm>
            <a:off x="1068676" y="3628410"/>
            <a:ext cx="1363130" cy="619899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feld 27"/>
          <p:cNvSpPr txBox="1"/>
          <p:nvPr/>
        </p:nvSpPr>
        <p:spPr>
          <a:xfrm>
            <a:off x="3658448" y="6006493"/>
            <a:ext cx="11415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b="1" dirty="0" smtClean="0"/>
              <a:t>Display 180° </a:t>
            </a:r>
          </a:p>
          <a:p>
            <a:pPr algn="ctr"/>
            <a:r>
              <a:rPr lang="de-DE" sz="1400" b="1" dirty="0" smtClean="0"/>
              <a:t>Drehen</a:t>
            </a:r>
          </a:p>
        </p:txBody>
      </p:sp>
      <p:cxnSp>
        <p:nvCxnSpPr>
          <p:cNvPr id="29" name="Gerade Verbindung mit Pfeil 28"/>
          <p:cNvCxnSpPr>
            <a:stCxn id="28" idx="1"/>
          </p:cNvCxnSpPr>
          <p:nvPr/>
        </p:nvCxnSpPr>
        <p:spPr>
          <a:xfrm flipH="1" flipV="1">
            <a:off x="2584206" y="5569939"/>
            <a:ext cx="1074242" cy="698164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3197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Motorola HRT MTP 6650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/>
              <a:t>Folie </a:t>
            </a:r>
            <a:fld id="{D12E956B-7491-5541-8077-EE25CDFA2438}" type="slidenum">
              <a:rPr lang="de-DE" smtClean="0"/>
              <a:pPr/>
              <a:t>7</a:t>
            </a:fld>
            <a:r>
              <a:rPr lang="de-DE" dirty="0" smtClean="0"/>
              <a:t>a</a:t>
            </a: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1389" y="1405226"/>
            <a:ext cx="5455057" cy="5225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634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Motorola HRT MTP 850</a:t>
            </a:r>
            <a:br>
              <a:rPr lang="de-DE" dirty="0" smtClean="0"/>
            </a:br>
            <a:r>
              <a:rPr lang="de-DE" dirty="0" smtClean="0"/>
              <a:t>Akkuwechsel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Kreisbrandinspektion Schweinfurt - Digitalfunk</a:t>
            </a:r>
            <a:endParaRPr lang="de-DE" dirty="0" smtClean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D12E956B-7491-5541-8077-EE25CDFA2438}" type="slidenum">
              <a:rPr lang="de-DE" smtClean="0"/>
              <a:pPr/>
              <a:t>8</a:t>
            </a:fld>
            <a:endParaRPr lang="de-D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7475" y="1526058"/>
            <a:ext cx="6369050" cy="276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756065" y="4398417"/>
            <a:ext cx="446551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b="1" dirty="0"/>
              <a:t>Funkgerät ausschalten!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600" dirty="0"/>
              <a:t>Entriegelungstaste am Batterieunterteil drücken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600" dirty="0"/>
              <a:t>Unterteil der Batterie herausheben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600" dirty="0"/>
              <a:t>Neuen Akku einsetzen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600" dirty="0"/>
              <a:t>Auf sichere Verriegelung des Akkus achten</a:t>
            </a:r>
          </a:p>
        </p:txBody>
      </p:sp>
    </p:spTree>
    <p:extLst>
      <p:ext uri="{BB962C8B-B14F-4D97-AF65-F5344CB8AC3E}">
        <p14:creationId xmlns:p14="http://schemas.microsoft.com/office/powerpoint/2010/main" val="3175503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Motorola MRT MTM 800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Kreisbrandinspektion Schweinfurt - Digitalfunk</a:t>
            </a:r>
            <a:endParaRPr lang="de-DE" dirty="0" smtClean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D12E956B-7491-5541-8077-EE25CDFA2438}" type="slidenum">
              <a:rPr lang="de-DE" smtClean="0"/>
              <a:pPr/>
              <a:t>9</a:t>
            </a:fld>
            <a:endParaRPr lang="de-DE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348" y="1900510"/>
            <a:ext cx="7351332" cy="3870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5"/>
          <p:cNvSpPr/>
          <p:nvPr/>
        </p:nvSpPr>
        <p:spPr>
          <a:xfrm>
            <a:off x="4467225" y="5152757"/>
            <a:ext cx="1666875" cy="5074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Gruppenwahl über Optionstaste</a:t>
            </a:r>
            <a:endParaRPr lang="de-DE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5489575" y="5733514"/>
            <a:ext cx="13706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TMO/DMO-Taste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Gerade Verbindung mit Pfeil 8"/>
          <p:cNvCxnSpPr>
            <a:stCxn id="7" idx="0"/>
          </p:cNvCxnSpPr>
          <p:nvPr/>
        </p:nvCxnSpPr>
        <p:spPr>
          <a:xfrm flipV="1">
            <a:off x="6174923" y="4754880"/>
            <a:ext cx="248737" cy="978634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hteck 9"/>
          <p:cNvSpPr/>
          <p:nvPr/>
        </p:nvSpPr>
        <p:spPr>
          <a:xfrm>
            <a:off x="7324725" y="5771108"/>
            <a:ext cx="1453515" cy="5074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Display-Helligkeit</a:t>
            </a:r>
            <a:endParaRPr lang="de-DE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Gerade Verbindung mit Pfeil 10"/>
          <p:cNvCxnSpPr>
            <a:stCxn id="10" idx="0"/>
          </p:cNvCxnSpPr>
          <p:nvPr/>
        </p:nvCxnSpPr>
        <p:spPr>
          <a:xfrm flipH="1" flipV="1">
            <a:off x="7444740" y="4754880"/>
            <a:ext cx="606743" cy="1016228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3258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F6224B78FA8B14EB32FE97242828FBF" ma:contentTypeVersion="4" ma:contentTypeDescription="Ein neues Dokument erstellen." ma:contentTypeScope="" ma:versionID="56921ea31787c44b67ce48ef00c0e1b4">
  <xsd:schema xmlns:xsd="http://www.w3.org/2001/XMLSchema" xmlns:xs="http://www.w3.org/2001/XMLSchema" xmlns:p="http://schemas.microsoft.com/office/2006/metadata/properties" xmlns:ns2="723f75bd-5847-44a9-8fcd-b7ac6788e541" targetNamespace="http://schemas.microsoft.com/office/2006/metadata/properties" ma:root="true" ma:fieldsID="dc04b33535f61465c6058399fe51bcf8" ns2:_="">
    <xsd:import namespace="723f75bd-5847-44a9-8fcd-b7ac6788e54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23f75bd-5847-44a9-8fcd-b7ac6788e5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E10556E-BD18-4BC3-8BAA-C14A6B2F039E}"/>
</file>

<file path=customXml/itemProps2.xml><?xml version="1.0" encoding="utf-8"?>
<ds:datastoreItem xmlns:ds="http://schemas.openxmlformats.org/officeDocument/2006/customXml" ds:itemID="{4F017AE9-EC65-4742-8BF1-415F718E01EE}"/>
</file>

<file path=customXml/itemProps3.xml><?xml version="1.0" encoding="utf-8"?>
<ds:datastoreItem xmlns:ds="http://schemas.openxmlformats.org/officeDocument/2006/customXml" ds:itemID="{29367E45-8EA3-4412-88DC-76A7C57942F6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823</Words>
  <Application>Microsoft Office PowerPoint</Application>
  <PresentationFormat>Bildschirmpräsentation (4:3)</PresentationFormat>
  <Paragraphs>341</Paragraphs>
  <Slides>19</Slides>
  <Notes>16</Notes>
  <HiddenSlides>1</HiddenSlides>
  <MMClips>8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  <vt:variant>
        <vt:lpstr>Zielgruppenorientierte Präsentationen</vt:lpstr>
      </vt:variant>
      <vt:variant>
        <vt:i4>3</vt:i4>
      </vt:variant>
    </vt:vector>
  </HeadingPairs>
  <TitlesOfParts>
    <vt:vector size="27" baseType="lpstr">
      <vt:lpstr>Arial</vt:lpstr>
      <vt:lpstr>Calibri</vt:lpstr>
      <vt:lpstr>Verdana</vt:lpstr>
      <vt:lpstr>Wingdings</vt:lpstr>
      <vt:lpstr>Office-Design</vt:lpstr>
      <vt:lpstr>Funkgerätekunde und -bedienung</vt:lpstr>
      <vt:lpstr>Lerninhalte</vt:lpstr>
      <vt:lpstr>Funkgerätetypen</vt:lpstr>
      <vt:lpstr>Anforderungen an Funkgeräte</vt:lpstr>
      <vt:lpstr>Verkehrsarten</vt:lpstr>
      <vt:lpstr>Motorola HRT MTP 850</vt:lpstr>
      <vt:lpstr>Motorola HRT MTP 6650</vt:lpstr>
      <vt:lpstr>Motorola HRT MTP 850 Akkuwechsel</vt:lpstr>
      <vt:lpstr>Motorola MRT MTM 800</vt:lpstr>
      <vt:lpstr>Tastensperre ein- und ausschalten</vt:lpstr>
      <vt:lpstr>TMO- / DMO-Moduswahl über Options-Menü</vt:lpstr>
      <vt:lpstr>TMO- / DMO-Moduswahl über Optionstaste</vt:lpstr>
      <vt:lpstr>Gruppe wechseln über Optionstaste</vt:lpstr>
      <vt:lpstr>Gruppe wechseln über Drehknopf</vt:lpstr>
      <vt:lpstr>Gruppe wechseln über Favoriten</vt:lpstr>
      <vt:lpstr>Übersicht der  Favoritenordner</vt:lpstr>
      <vt:lpstr>Gruppe wechseln über Schnellwahl</vt:lpstr>
      <vt:lpstr>Nutzungsmodus MS, Gateway, Repeater</vt:lpstr>
      <vt:lpstr>Änderungshistorie</vt:lpstr>
      <vt:lpstr>Aufbaulehrgang</vt:lpstr>
      <vt:lpstr>Sprechfunker</vt:lpstr>
      <vt:lpstr>Unterwiesener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Frank Tonat</dc:creator>
  <cp:lastModifiedBy>Frank Tonat</cp:lastModifiedBy>
  <cp:revision>199</cp:revision>
  <dcterms:created xsi:type="dcterms:W3CDTF">2014-06-25T17:19:14Z</dcterms:created>
  <dcterms:modified xsi:type="dcterms:W3CDTF">2019-07-19T13:38:13Z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0x0101001F6224B78FA8B14EB32FE97242828FBF</vt:lpwstr>
  </property>
</Properties>
</file>