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341" r:id="rId2"/>
    <p:sldId id="399" r:id="rId3"/>
    <p:sldId id="398" r:id="rId4"/>
    <p:sldId id="374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407" r:id="rId13"/>
    <p:sldId id="408" r:id="rId14"/>
    <p:sldId id="409" r:id="rId15"/>
    <p:sldId id="410" r:id="rId16"/>
    <p:sldId id="411" r:id="rId17"/>
    <p:sldId id="380" r:id="rId18"/>
    <p:sldId id="381" r:id="rId19"/>
    <p:sldId id="382" r:id="rId20"/>
    <p:sldId id="383" r:id="rId21"/>
    <p:sldId id="384" r:id="rId22"/>
    <p:sldId id="385" r:id="rId23"/>
    <p:sldId id="394" r:id="rId24"/>
    <p:sldId id="412" r:id="rId25"/>
    <p:sldId id="386" r:id="rId26"/>
    <p:sldId id="392" r:id="rId27"/>
    <p:sldId id="397" r:id="rId28"/>
    <p:sldId id="413" r:id="rId29"/>
    <p:sldId id="387" r:id="rId30"/>
    <p:sldId id="388" r:id="rId31"/>
    <p:sldId id="389" r:id="rId32"/>
    <p:sldId id="390" r:id="rId33"/>
    <p:sldId id="396" r:id="rId34"/>
  </p:sldIdLst>
  <p:sldSz cx="9144000" cy="6858000" type="screen4x3"/>
  <p:notesSz cx="6858000" cy="9144000"/>
  <p:custShowLst>
    <p:custShow name="Aufbaulehrgang" id="0">
      <p:sldLst>
        <p:sld r:id="rId2"/>
        <p:sld r:id="rId3"/>
        <p:sld r:id="rId18"/>
        <p:sld r:id="rId19"/>
        <p:sld r:id="rId20"/>
        <p:sld r:id="rId21"/>
        <p:sld r:id="rId22"/>
        <p:sld r:id="rId23"/>
        <p:sld r:id="rId24"/>
        <p:sld r:id="rId26"/>
        <p:sld r:id="rId27"/>
        <p:sld r:id="rId28"/>
        <p:sld r:id="rId30"/>
        <p:sld r:id="rId31"/>
        <p:sld r:id="rId32"/>
        <p:sld r:id="rId33"/>
      </p:sldLst>
    </p:custShow>
    <p:custShow name="Sprechfunker" id="1">
      <p:sldLst>
        <p:sld r:id="rId2"/>
        <p:sld r:id="rId3"/>
        <p:sld r:id="rId18"/>
        <p:sld r:id="rId19"/>
        <p:sld r:id="rId20"/>
        <p:sld r:id="rId21"/>
        <p:sld r:id="rId22"/>
        <p:sld r:id="rId23"/>
        <p:sld r:id="rId24"/>
        <p:sld r:id="rId25"/>
        <p:sld r:id="rId26"/>
        <p:sld r:id="rId27"/>
        <p:sld r:id="rId28"/>
        <p:sld r:id="rId29"/>
        <p:sld r:id="rId30"/>
        <p:sld r:id="rId31"/>
        <p:sld r:id="rId32"/>
        <p:sld r:id="rId33"/>
      </p:sldLst>
    </p:custShow>
    <p:custShow name="Unterwiesener" id="2">
      <p:sldLst>
        <p:sld r:id="rId2"/>
        <p:sld r:id="rId3"/>
        <p:sld r:id="rId19"/>
        <p:sld r:id="rId20"/>
        <p:sld r:id="rId23"/>
        <p:sld r:id="rId24"/>
        <p:sld r:id="rId26"/>
        <p:sld r:id="rId28"/>
        <p:sld r:id="rId30"/>
        <p:sld r:id="rId31"/>
        <p:sld r:id="rId32"/>
        <p:sld r:id="rId33"/>
      </p:sldLst>
    </p:custShow>
    <p:custShow name="ELA + Unterwiesener" id="3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9"/>
        <p:sld r:id="rId20"/>
        <p:sld r:id="rId22"/>
        <p:sld r:id="rId23"/>
        <p:sld r:id="rId24"/>
        <p:sld r:id="rId26"/>
        <p:sld r:id="rId28"/>
        <p:sld r:id="rId30"/>
        <p:sld r:id="rId31"/>
        <p:sld r:id="rId32"/>
        <p:sld r:id="rId33"/>
      </p:sldLst>
    </p:custShow>
  </p:custShow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E729DC63-C0C3-4251-9208-504636E139E8}">
          <p14:sldIdLst>
            <p14:sldId id="341"/>
            <p14:sldId id="399"/>
            <p14:sldId id="398"/>
            <p14:sldId id="374"/>
            <p14:sldId id="400"/>
            <p14:sldId id="401"/>
            <p14:sldId id="402"/>
            <p14:sldId id="403"/>
            <p14:sldId id="404"/>
            <p14:sldId id="405"/>
            <p14:sldId id="406"/>
            <p14:sldId id="407"/>
            <p14:sldId id="408"/>
            <p14:sldId id="409"/>
            <p14:sldId id="410"/>
            <p14:sldId id="411"/>
            <p14:sldId id="380"/>
            <p14:sldId id="381"/>
            <p14:sldId id="382"/>
            <p14:sldId id="383"/>
            <p14:sldId id="384"/>
            <p14:sldId id="385"/>
            <p14:sldId id="394"/>
            <p14:sldId id="412"/>
            <p14:sldId id="386"/>
            <p14:sldId id="392"/>
            <p14:sldId id="397"/>
            <p14:sldId id="413"/>
            <p14:sldId id="387"/>
            <p14:sldId id="388"/>
            <p14:sldId id="389"/>
            <p14:sldId id="390"/>
            <p14:sldId id="3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3" autoAdjust="0"/>
    <p:restoredTop sz="71789" autoAdjust="0"/>
  </p:normalViewPr>
  <p:slideViewPr>
    <p:cSldViewPr snapToGrid="0" snapToObjects="1">
      <p:cViewPr varScale="1">
        <p:scale>
          <a:sx n="48" d="100"/>
          <a:sy n="48" d="100"/>
        </p:scale>
        <p:origin x="175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25.09.2021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379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879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996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877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50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294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633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nein</a:t>
            </a:r>
            <a:endParaRPr lang="de-DE" b="1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313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39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56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nein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77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Analogfunk ist in die Jahre gekommen: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Hersteller von Kommunikationstechnik konzentrieren ihre Entwicklungsarbeit auf digitale Funktechnik. Es wird, mittelfristig betrachtet, nur eine Frage der Zeit sein, bis die Produktion von Analogfunktechnik völlig eingestellt wird.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Auch die Ersatzteilbeschaffung wird zunehmend schwieriger und teurer. Das führt dazu, dass bereits jetzt Geräte als Ersatzteillager genutzt werden müssen.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heutige Analogfunk genügt weder den geänderten technischen noch den taktischen Anforderungen der BOS.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Analogfunk ist ohne großen Aufwand abzuhören. Mit so genannten </a:t>
            </a:r>
            <a:r>
              <a:rPr lang="de-DE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Scannern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können alle genutzten Kanäle erfasst und mitgehört werden. 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1192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nein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320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dirty="0"/>
              <a:t>Keine Bergrettungseinheiten</a:t>
            </a:r>
            <a:r>
              <a:rPr lang="de-DE" baseline="0" dirty="0"/>
              <a:t> in Schweinfurt vorhanden </a:t>
            </a:r>
            <a:r>
              <a:rPr lang="de-DE" baseline="0" dirty="0">
                <a:sym typeface="Wingdings" panose="05000000000000000000" pitchFamily="2" charset="2"/>
              </a:rPr>
              <a:t> Gruppen können bei Bedarf wie Sondergruppen verwendet werden.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WR benötigt aktuell für SW/S und SW/L nur eine gemeinsame Gruppe  WR SW/S kann wie eine Sondergruppe verwendet werden.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Anrufgruppe für Fremdfahrzeuge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P_WÜ_BOS_ZA Zusammenarbeitsgruppe mit Polizeidirektion Würzburg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TBZ-Gruppen: 2 je Bundesland fest vergeben; Beitritt zur Nutzung bei Bedarf; Beitritt schalten auf Anforderung bei ILS durch AS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 (kurz)</a:t>
            </a:r>
            <a:endParaRPr lang="de-DE" dirty="0"/>
          </a:p>
          <a:p>
            <a:r>
              <a:rPr lang="de-DE" dirty="0"/>
              <a:t>Unterwiesener: ja (kurz)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64650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Gemäß „Fachinformation zur Umsetzung eines einheitlichen Kurzwahlkonzepts in Bayern“, Stand April 2018 (Herausgeber LFV Bayern)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 (kurz)</a:t>
            </a:r>
            <a:endParaRPr lang="de-DE" dirty="0"/>
          </a:p>
          <a:p>
            <a:r>
              <a:rPr lang="de-DE" dirty="0"/>
              <a:t>Unterwiesener: ja (kurz)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7496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3423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nein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5571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308 F: Für alle Einsätze der Höhenrettung sowie Hubschraubereinsätze mit Höhenrettung und Außenlastbehältern.</a:t>
            </a:r>
          </a:p>
          <a:p>
            <a:r>
              <a:rPr lang="de-DE" b="0" dirty="0"/>
              <a:t>309 F: Die Nutzung ist abhängig vom jeweiligen Atemschutzkonzept. Der Atemschutz kann auch mit den Einsatzabschnitten abgedeckt werden.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5571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Gemäß „Fachinformation zur Umsetzung eines einheitlichen Kurzwahlkonzepts in Bayern“, Stand April 2018 (Herausgeber LFV Bayern)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4455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5098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Trupps sind typischerweise nicht im TMO. Im DMO wird der Notruf nur innerhalb der DMO-Gruppe verschickt.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464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 politischen Hintergrund für den Digitalfunk bildet das Schengener Durchführungsübereinkommen (SDÜ), bei dem u.a. beschlossen wurde, dass als Ausgleich für den Wegfall der Grenzkontrollen ein einheitliches Sprech- und Datenfunksystem geschaffen wird.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6114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Repeater werden nur auf Weisung des Einsatzleiters nach Rücksprache mit der ILS geschaltet.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8973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Gateways werden nur auf Weisung des Einsatzleiters nach Rücksprache mit der ILS geschaltet.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538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Zurufabfrage:</a:t>
            </a:r>
            <a:r>
              <a:rPr lang="de-DE" b="0" baseline="0" dirty="0"/>
              <a:t> </a:t>
            </a:r>
            <a:r>
              <a:rPr lang="de-DE" b="0" dirty="0"/>
              <a:t>Teilnehmer ihre eigenen</a:t>
            </a:r>
            <a:r>
              <a:rPr lang="de-DE" b="0" baseline="0" dirty="0"/>
              <a:t> Wünsche aufzählen lassen, </a:t>
            </a:r>
            <a:r>
              <a:rPr lang="de-DE" b="1" u="sng" baseline="0" dirty="0"/>
              <a:t>bevor</a:t>
            </a:r>
            <a:r>
              <a:rPr lang="de-DE" b="0" baseline="0" dirty="0"/>
              <a:t> Überblick gezeigt wird.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638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361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62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514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733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ELA + Unterwiesener:</a:t>
            </a:r>
            <a:r>
              <a:rPr lang="de-DE" baseline="0" dirty="0"/>
              <a:t> ja</a:t>
            </a:r>
            <a:endParaRPr lang="de-DE" dirty="0"/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nein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257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5923856" y="0"/>
            <a:ext cx="3220144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83029" y="3149570"/>
            <a:ext cx="5522685" cy="2031999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283029" y="5558974"/>
            <a:ext cx="5522685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283029" y="5341237"/>
            <a:ext cx="55226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283029" y="2699650"/>
            <a:ext cx="5522685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– </a:t>
            </a:r>
            <a:r>
              <a:rPr lang="de-DE" sz="1600" i="1" dirty="0">
                <a:solidFill>
                  <a:schemeClr val="bg1"/>
                </a:solidFill>
              </a:rPr>
              <a:t>Grundlagen TETRA</a:t>
            </a:r>
          </a:p>
        </p:txBody>
      </p:sp>
    </p:spTree>
    <p:extLst>
      <p:ext uri="{BB962C8B-B14F-4D97-AF65-F5344CB8AC3E}">
        <p14:creationId xmlns:p14="http://schemas.microsoft.com/office/powerpoint/2010/main" val="173776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– </a:t>
            </a:r>
            <a:r>
              <a:rPr lang="de-DE" sz="1600" i="1" dirty="0">
                <a:solidFill>
                  <a:schemeClr val="bg1"/>
                </a:solidFill>
              </a:rPr>
              <a:t>Grundlagen TETRA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864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52000" y="5616563"/>
            <a:ext cx="864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028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401" y="48666"/>
            <a:ext cx="5778499" cy="1077218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348510" y="14685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730940" y="14685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348510" y="2102435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Grundsätze</a:t>
            </a:r>
            <a:r>
              <a:rPr lang="de-DE" baseline="0" dirty="0"/>
              <a:t> Rahmenvertrag</a:t>
            </a:r>
            <a:endParaRPr lang="de-DE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730940" y="2102435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348510" y="2738608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730940" y="2738608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348510" y="3368952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730940" y="3368952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348510" y="3999296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730940" y="3999296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348510" y="4629640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730940" y="462964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348510" y="52599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730940" y="52599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09466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401" y="48666"/>
            <a:ext cx="5778499" cy="1077218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9144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48872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44624"/>
            <a:ext cx="6624736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0963"/>
            <a:ext cx="33813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364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  <p:sldLayoutId id="2147483666" r:id="rId14"/>
    <p:sldLayoutId id="2147483667" r:id="rId15"/>
    <p:sldLayoutId id="2147483661" r:id="rId16"/>
    <p:sldLayoutId id="2147483668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10" Type="http://schemas.openxmlformats.org/officeDocument/2006/relationships/image" Target="../media/image33.gif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7" Type="http://schemas.openxmlformats.org/officeDocument/2006/relationships/slide" Target="slide28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7.xml"/><Relationship Id="rId6" Type="http://schemas.openxmlformats.org/officeDocument/2006/relationships/slide" Target="slide24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/>
              <a:t>Grundlagen Tetra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Stand 22.01.2020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83029" y="2801248"/>
            <a:ext cx="5522685" cy="37737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Ausbildung Sprechfunk</a:t>
            </a:r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Notruf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0" name="Inhaltsplatzhalter 6"/>
          <p:cNvSpPr txBox="1">
            <a:spLocks/>
          </p:cNvSpPr>
          <p:nvPr/>
        </p:nvSpPr>
        <p:spPr>
          <a:xfrm>
            <a:off x="457200" y="1521257"/>
            <a:ext cx="8219256" cy="20514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Gesprächsunterbrechende Wirkung</a:t>
            </a:r>
          </a:p>
          <a:p>
            <a:r>
              <a:rPr lang="de-DE" sz="1800"/>
              <a:t>Aufbau eines bevorrechtigten Gruppenrufs</a:t>
            </a:r>
          </a:p>
          <a:p>
            <a:r>
              <a:rPr lang="de-DE" sz="1800"/>
              <a:t>Übermittlung des Standorts an die Leitstelle</a:t>
            </a:r>
          </a:p>
          <a:p>
            <a:r>
              <a:rPr lang="de-DE" sz="1800"/>
              <a:t>Senden ohne Betätigung der Sprechtaste</a:t>
            </a:r>
            <a:endParaRPr lang="de-DE" sz="18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91608" y="3717925"/>
            <a:ext cx="3771896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94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Bundesweite Erreichbarkeit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0496" y="2708920"/>
            <a:ext cx="4171895" cy="283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ige Legende 7"/>
          <p:cNvSpPr/>
          <p:nvPr/>
        </p:nvSpPr>
        <p:spPr>
          <a:xfrm>
            <a:off x="5580112" y="1735556"/>
            <a:ext cx="3024336" cy="1152128"/>
          </a:xfrm>
          <a:prstGeom prst="wedgeRectCallout">
            <a:avLst>
              <a:gd name="adj1" fmla="val -68743"/>
              <a:gd name="adj2" fmla="val 144308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Bundesweit einheitliches Kommunikationssystem</a:t>
            </a:r>
          </a:p>
        </p:txBody>
      </p:sp>
      <p:sp>
        <p:nvSpPr>
          <p:cNvPr id="9" name="Rechteckige Legende 8"/>
          <p:cNvSpPr/>
          <p:nvPr/>
        </p:nvSpPr>
        <p:spPr>
          <a:xfrm>
            <a:off x="560022" y="2095596"/>
            <a:ext cx="3024336" cy="1152128"/>
          </a:xfrm>
          <a:prstGeom prst="wedgeRectCallout">
            <a:avLst>
              <a:gd name="adj1" fmla="val 51731"/>
              <a:gd name="adj2" fmla="val 106456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Genutzt von allen BOS</a:t>
            </a:r>
          </a:p>
        </p:txBody>
      </p:sp>
      <p:sp>
        <p:nvSpPr>
          <p:cNvPr id="12" name="Rechteckige Legende 11"/>
          <p:cNvSpPr/>
          <p:nvPr/>
        </p:nvSpPr>
        <p:spPr>
          <a:xfrm>
            <a:off x="5868144" y="4039812"/>
            <a:ext cx="3024336" cy="1152128"/>
          </a:xfrm>
          <a:prstGeom prst="wedgeRectCallout">
            <a:avLst>
              <a:gd name="adj1" fmla="val -83163"/>
              <a:gd name="adj2" fmla="val -11982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Erreichbarkeit der Heimatleitstelle unabhängig vom Standort</a:t>
            </a:r>
          </a:p>
        </p:txBody>
      </p:sp>
    </p:spTree>
    <p:extLst>
      <p:ext uri="{BB962C8B-B14F-4D97-AF65-F5344CB8AC3E}">
        <p14:creationId xmlns:p14="http://schemas.microsoft.com/office/powerpoint/2010/main" val="191911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Unterdrückung von Störgeräuschen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91087" y="1563329"/>
            <a:ext cx="3552825" cy="333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Inhaltsplatzhalter 2"/>
          <p:cNvSpPr txBox="1">
            <a:spLocks/>
          </p:cNvSpPr>
          <p:nvPr/>
        </p:nvSpPr>
        <p:spPr>
          <a:xfrm>
            <a:off x="457200" y="1563329"/>
            <a:ext cx="4038600" cy="4562834"/>
          </a:xfrm>
          <a:prstGeom prst="rect">
            <a:avLst/>
          </a:prstGeom>
        </p:spPr>
        <p:txBody>
          <a:bodyPr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Einsatz von elektronischen Filterverfahren (Vocoder-Funktionen)</a:t>
            </a:r>
          </a:p>
          <a:p>
            <a:r>
              <a:rPr lang="de-DE" sz="1800" dirty="0"/>
              <a:t>Trennung von Nutzsignalen und Störsignalen </a:t>
            </a:r>
          </a:p>
          <a:p>
            <a:r>
              <a:rPr lang="de-DE" sz="1800" dirty="0"/>
              <a:t>Steigerung der Empfangsqualität und Sprachverständlichkeit gegenüber dem Analogfunk</a:t>
            </a:r>
          </a:p>
        </p:txBody>
      </p:sp>
    </p:spTree>
    <p:extLst>
      <p:ext uri="{BB962C8B-B14F-4D97-AF65-F5344CB8AC3E}">
        <p14:creationId xmlns:p14="http://schemas.microsoft.com/office/powerpoint/2010/main" val="183822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Telefonie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7200" y="1503947"/>
            <a:ext cx="8219256" cy="46222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Aufbau zu Telefonnetzen möglich</a:t>
            </a:r>
          </a:p>
          <a:p>
            <a:r>
              <a:rPr lang="de-DE" sz="1800" dirty="0"/>
              <a:t>Sehr hoher Ressourcenbedarf (Vollduplex)</a:t>
            </a:r>
          </a:p>
          <a:p>
            <a:pPr marL="0" indent="0">
              <a:buFont typeface="Arial"/>
              <a:buNone/>
            </a:pPr>
            <a:r>
              <a:rPr lang="de-DE" sz="1800" dirty="0">
                <a:sym typeface="Wingdings" panose="05000000000000000000" pitchFamily="2" charset="2"/>
              </a:rPr>
              <a:t> Nur verfügbar für spezielle Führungskräfte</a:t>
            </a:r>
            <a:endParaRPr lang="de-DE" sz="18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1361222" y="3190472"/>
            <a:ext cx="6421556" cy="2254752"/>
            <a:chOff x="1763688" y="3190472"/>
            <a:chExt cx="6421556" cy="2254752"/>
          </a:xfrm>
        </p:grpSpPr>
        <p:pic>
          <p:nvPicPr>
            <p:cNvPr id="9" name="Picture 2" descr="http://www.bluemchen-pension.de/images/telefon090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3190472"/>
              <a:ext cx="2101076" cy="1349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Teilnehmer 2" descr="A08-101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3274133"/>
              <a:ext cx="936104" cy="2171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Bogen 12"/>
            <p:cNvSpPr/>
            <p:nvPr/>
          </p:nvSpPr>
          <p:spPr>
            <a:xfrm>
              <a:off x="2555776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Bogen 13"/>
            <p:cNvSpPr/>
            <p:nvPr/>
          </p:nvSpPr>
          <p:spPr>
            <a:xfrm>
              <a:off x="2836615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Bogen 14"/>
            <p:cNvSpPr/>
            <p:nvPr/>
          </p:nvSpPr>
          <p:spPr>
            <a:xfrm>
              <a:off x="3117454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" name="Bogen 15"/>
            <p:cNvSpPr/>
            <p:nvPr/>
          </p:nvSpPr>
          <p:spPr>
            <a:xfrm>
              <a:off x="3398293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" name="Bogen 16"/>
            <p:cNvSpPr/>
            <p:nvPr/>
          </p:nvSpPr>
          <p:spPr>
            <a:xfrm>
              <a:off x="3679132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" name="Bogen 17"/>
            <p:cNvSpPr/>
            <p:nvPr/>
          </p:nvSpPr>
          <p:spPr>
            <a:xfrm>
              <a:off x="4802488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Bogen 18"/>
            <p:cNvSpPr/>
            <p:nvPr/>
          </p:nvSpPr>
          <p:spPr>
            <a:xfrm>
              <a:off x="5083327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" name="Bogen 19"/>
            <p:cNvSpPr/>
            <p:nvPr/>
          </p:nvSpPr>
          <p:spPr>
            <a:xfrm>
              <a:off x="5364168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" name="Bogen 20"/>
            <p:cNvSpPr/>
            <p:nvPr/>
          </p:nvSpPr>
          <p:spPr>
            <a:xfrm>
              <a:off x="3959971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Bogen 21"/>
            <p:cNvSpPr/>
            <p:nvPr/>
          </p:nvSpPr>
          <p:spPr>
            <a:xfrm>
              <a:off x="4240810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" name="Bogen 22"/>
            <p:cNvSpPr/>
            <p:nvPr/>
          </p:nvSpPr>
          <p:spPr>
            <a:xfrm>
              <a:off x="4521649" y="3505443"/>
              <a:ext cx="720000" cy="72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748967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Short Data Service (SDS)</a:t>
            </a:r>
            <a:br>
              <a:rPr lang="de-DE" dirty="0"/>
            </a:br>
            <a:r>
              <a:rPr lang="de-DE" dirty="0"/>
              <a:t>Textnachrichten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4" name="Inhaltsplatzhalter 6"/>
          <p:cNvSpPr txBox="1">
            <a:spLocks/>
          </p:cNvSpPr>
          <p:nvPr/>
        </p:nvSpPr>
        <p:spPr>
          <a:xfrm>
            <a:off x="457200" y="1515979"/>
            <a:ext cx="8219256" cy="46101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Beim Digitalfunk ist </a:t>
            </a:r>
            <a:r>
              <a:rPr lang="de-DE" sz="1800" b="1"/>
              <a:t>gleichzeitige</a:t>
            </a:r>
            <a:r>
              <a:rPr lang="de-DE" sz="1800"/>
              <a:t> Sprach- und Datenübertragung möglich.</a:t>
            </a:r>
          </a:p>
          <a:p>
            <a:r>
              <a:rPr lang="de-DE" sz="1800"/>
              <a:t>Textnachrichten bis zu 140 Zeichen (vergleichbar zur SMS)</a:t>
            </a:r>
          </a:p>
          <a:p>
            <a:r>
              <a:rPr lang="de-DE" sz="1800"/>
              <a:t>Ermöglicht der Leitstelle schriftliche Informationen an die Einsatzstelle zu schicken.</a:t>
            </a:r>
            <a:endParaRPr lang="de-DE" sz="1800" dirty="0"/>
          </a:p>
        </p:txBody>
      </p:sp>
      <p:sp>
        <p:nvSpPr>
          <p:cNvPr id="25" name="Rechteck 24"/>
          <p:cNvSpPr/>
          <p:nvPr/>
        </p:nvSpPr>
        <p:spPr>
          <a:xfrm>
            <a:off x="971600" y="3558900"/>
            <a:ext cx="1872208" cy="1512168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Pkw-Brand in Musterdorf, Hauptstraße…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843808" y="4225443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100110011110011</a:t>
            </a:r>
          </a:p>
        </p:txBody>
      </p:sp>
      <p:sp>
        <p:nvSpPr>
          <p:cNvPr id="27" name="Rechteck 26"/>
          <p:cNvSpPr/>
          <p:nvPr/>
        </p:nvSpPr>
        <p:spPr>
          <a:xfrm>
            <a:off x="6228184" y="3558900"/>
            <a:ext cx="1872208" cy="1512168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Pkw-Brand in Musterdorf, Hauptstraße…</a:t>
            </a:r>
          </a:p>
        </p:txBody>
      </p:sp>
      <p:sp>
        <p:nvSpPr>
          <p:cNvPr id="28" name="Bogen 27"/>
          <p:cNvSpPr/>
          <p:nvPr/>
        </p:nvSpPr>
        <p:spPr>
          <a:xfrm>
            <a:off x="2555776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Bogen 28"/>
          <p:cNvSpPr/>
          <p:nvPr/>
        </p:nvSpPr>
        <p:spPr>
          <a:xfrm>
            <a:off x="2836615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Bogen 29"/>
          <p:cNvSpPr/>
          <p:nvPr/>
        </p:nvSpPr>
        <p:spPr>
          <a:xfrm>
            <a:off x="3117454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Bogen 30"/>
          <p:cNvSpPr/>
          <p:nvPr/>
        </p:nvSpPr>
        <p:spPr>
          <a:xfrm>
            <a:off x="3398293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Bogen 31"/>
          <p:cNvSpPr/>
          <p:nvPr/>
        </p:nvSpPr>
        <p:spPr>
          <a:xfrm>
            <a:off x="3679132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Bogen 32"/>
          <p:cNvSpPr/>
          <p:nvPr/>
        </p:nvSpPr>
        <p:spPr>
          <a:xfrm>
            <a:off x="4802488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Bogen 33"/>
          <p:cNvSpPr/>
          <p:nvPr/>
        </p:nvSpPr>
        <p:spPr>
          <a:xfrm>
            <a:off x="5083327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Bogen 34"/>
          <p:cNvSpPr/>
          <p:nvPr/>
        </p:nvSpPr>
        <p:spPr>
          <a:xfrm>
            <a:off x="5364168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" name="Bogen 35"/>
          <p:cNvSpPr/>
          <p:nvPr/>
        </p:nvSpPr>
        <p:spPr>
          <a:xfrm>
            <a:off x="3959971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7" name="Bogen 36"/>
          <p:cNvSpPr/>
          <p:nvPr/>
        </p:nvSpPr>
        <p:spPr>
          <a:xfrm>
            <a:off x="4240810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Bogen 37"/>
          <p:cNvSpPr/>
          <p:nvPr/>
        </p:nvSpPr>
        <p:spPr>
          <a:xfrm>
            <a:off x="4521649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471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Funkmeldesystem (FMS)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0" name="Abgerundetes Rechteck 19"/>
          <p:cNvSpPr/>
          <p:nvPr/>
        </p:nvSpPr>
        <p:spPr>
          <a:xfrm>
            <a:off x="2483768" y="3505110"/>
            <a:ext cx="3312368" cy="2516177"/>
          </a:xfrm>
          <a:prstGeom prst="roundRect">
            <a:avLst>
              <a:gd name="adj" fmla="val 6480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Inhaltsplatzhalter 6"/>
          <p:cNvSpPr txBox="1">
            <a:spLocks/>
          </p:cNvSpPr>
          <p:nvPr/>
        </p:nvSpPr>
        <p:spPr>
          <a:xfrm>
            <a:off x="457200" y="1503947"/>
            <a:ext cx="8219256" cy="46222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Funkmeldesystem verfügbar für alle Benutzer</a:t>
            </a:r>
          </a:p>
          <a:p>
            <a:r>
              <a:rPr lang="de-DE" sz="1800" dirty="0"/>
              <a:t>Übermittlung von vordefinierten Statusmeldungen</a:t>
            </a:r>
          </a:p>
          <a:p>
            <a:r>
              <a:rPr lang="de-DE" sz="1800" dirty="0"/>
              <a:t>Beschreibt den taktischen Zustand des Einsatzmittels</a:t>
            </a:r>
          </a:p>
          <a:p>
            <a:r>
              <a:rPr lang="de-DE" sz="1800" dirty="0"/>
              <a:t>Entlastung der Sprachdienste</a:t>
            </a:r>
          </a:p>
          <a:p>
            <a:r>
              <a:rPr lang="de-DE" sz="1800" dirty="0"/>
              <a:t>Kaum Änderungen zum analogen System</a:t>
            </a:r>
          </a:p>
        </p:txBody>
      </p:sp>
      <p:sp>
        <p:nvSpPr>
          <p:cNvPr id="22" name="Rechteck 21"/>
          <p:cNvSpPr/>
          <p:nvPr/>
        </p:nvSpPr>
        <p:spPr>
          <a:xfrm>
            <a:off x="2771800" y="3733066"/>
            <a:ext cx="2736304" cy="17841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2915816" y="4006516"/>
            <a:ext cx="2376264" cy="106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Mitteilung gesendet</a:t>
            </a:r>
          </a:p>
          <a:p>
            <a:r>
              <a:rPr lang="de-DE" dirty="0">
                <a:solidFill>
                  <a:schemeClr val="tx1"/>
                </a:solidFill>
              </a:rPr>
              <a:t>Einsatzbereit auf Wache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9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Merkmale des Analogfunks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9" name="Inhaltsplatzhalter 6"/>
          <p:cNvSpPr txBox="1">
            <a:spLocks/>
          </p:cNvSpPr>
          <p:nvPr/>
        </p:nvSpPr>
        <p:spPr>
          <a:xfrm>
            <a:off x="457200" y="1528011"/>
            <a:ext cx="4038600" cy="45981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Jede BOS verwendet eine eigene Infrastruktur.</a:t>
            </a:r>
          </a:p>
          <a:p>
            <a:r>
              <a:rPr lang="de-DE" sz="1800" dirty="0"/>
              <a:t>Die Reichweite eines Kanals ist begrenzt.</a:t>
            </a:r>
          </a:p>
          <a:p>
            <a:r>
              <a:rPr lang="de-DE" sz="1800" dirty="0"/>
              <a:t>Eine Organisation darf nicht einfach den Kanal einer anderen benutzen.</a:t>
            </a:r>
          </a:p>
          <a:p>
            <a:r>
              <a:rPr lang="de-DE" sz="1800" dirty="0"/>
              <a:t>Wenn auf einem Kanal zwei Teilnehmer gleichzeitig sprechen, ist die Kommunikation gestört.</a:t>
            </a:r>
          </a:p>
          <a:p>
            <a:r>
              <a:rPr lang="de-DE" sz="1800" dirty="0"/>
              <a:t>Schwache Signale sind verrauscht, können in gewissen Grenzen aber noch aufgenommen werden.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09087" y="1632382"/>
            <a:ext cx="3877713" cy="281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99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Frequenzbereiche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968276" y="1952482"/>
            <a:ext cx="7718524" cy="1433569"/>
            <a:chOff x="1029939" y="4221088"/>
            <a:chExt cx="7718524" cy="1433569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7591938" y="5201635"/>
              <a:ext cx="1156525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50" dirty="0"/>
                <a:t>Frequenz [MHz]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795627" y="5393046"/>
              <a:ext cx="5450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100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3436729" y="5393046"/>
              <a:ext cx="5450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200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077832" y="5393046"/>
              <a:ext cx="46423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300</a:t>
              </a:r>
            </a:p>
          </p:txBody>
        </p:sp>
        <p:grpSp>
          <p:nvGrpSpPr>
            <p:cNvPr id="19" name="Group 20"/>
            <p:cNvGrpSpPr>
              <a:grpSpLocks/>
            </p:cNvGrpSpPr>
            <p:nvPr/>
          </p:nvGrpSpPr>
          <p:grpSpPr bwMode="auto">
            <a:xfrm>
              <a:off x="1029939" y="5340204"/>
              <a:ext cx="6117058" cy="105688"/>
              <a:chOff x="290" y="1675"/>
              <a:chExt cx="5073" cy="90"/>
            </a:xfrm>
          </p:grpSpPr>
          <p:sp>
            <p:nvSpPr>
              <p:cNvPr id="52" name="Line 18"/>
              <p:cNvSpPr>
                <a:spLocks noChangeShapeType="1"/>
              </p:cNvSpPr>
              <p:nvPr/>
            </p:nvSpPr>
            <p:spPr bwMode="auto">
              <a:xfrm>
                <a:off x="290" y="1675"/>
                <a:ext cx="507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3" name="Line 19"/>
              <p:cNvSpPr>
                <a:spLocks noChangeShapeType="1"/>
              </p:cNvSpPr>
              <p:nvPr/>
            </p:nvSpPr>
            <p:spPr bwMode="auto">
              <a:xfrm>
                <a:off x="1106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4" name="Line 20"/>
              <p:cNvSpPr>
                <a:spLocks noChangeShapeType="1"/>
              </p:cNvSpPr>
              <p:nvPr/>
            </p:nvSpPr>
            <p:spPr bwMode="auto">
              <a:xfrm>
                <a:off x="2467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5" name="Line 21"/>
              <p:cNvSpPr>
                <a:spLocks noChangeShapeType="1"/>
              </p:cNvSpPr>
              <p:nvPr/>
            </p:nvSpPr>
            <p:spPr bwMode="auto">
              <a:xfrm>
                <a:off x="3828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6" name="Line 22"/>
              <p:cNvSpPr>
                <a:spLocks noChangeShapeType="1"/>
              </p:cNvSpPr>
              <p:nvPr/>
            </p:nvSpPr>
            <p:spPr bwMode="auto">
              <a:xfrm>
                <a:off x="5188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</p:grp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6717730" y="5393047"/>
              <a:ext cx="42030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400</a:t>
              </a:r>
            </a:p>
          </p:txBody>
        </p:sp>
        <p:grpSp>
          <p:nvGrpSpPr>
            <p:cNvPr id="21" name="Group 54"/>
            <p:cNvGrpSpPr>
              <a:grpSpLocks/>
            </p:cNvGrpSpPr>
            <p:nvPr/>
          </p:nvGrpSpPr>
          <p:grpSpPr bwMode="auto">
            <a:xfrm>
              <a:off x="1795627" y="4221088"/>
              <a:ext cx="1011672" cy="1119116"/>
              <a:chOff x="925" y="722"/>
              <a:chExt cx="839" cy="953"/>
            </a:xfrm>
          </p:grpSpPr>
          <p:sp>
            <p:nvSpPr>
              <p:cNvPr id="48" name="Rectangle 6"/>
              <p:cNvSpPr>
                <a:spLocks noChangeArrowheads="1"/>
              </p:cNvSpPr>
              <p:nvPr/>
            </p:nvSpPr>
            <p:spPr bwMode="auto">
              <a:xfrm>
                <a:off x="925" y="1221"/>
                <a:ext cx="272" cy="45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  <p:grpSp>
            <p:nvGrpSpPr>
              <p:cNvPr id="49" name="Group 49"/>
              <p:cNvGrpSpPr>
                <a:grpSpLocks/>
              </p:cNvGrpSpPr>
              <p:nvPr/>
            </p:nvGrpSpPr>
            <p:grpSpPr bwMode="auto">
              <a:xfrm>
                <a:off x="948" y="722"/>
                <a:ext cx="816" cy="408"/>
                <a:chOff x="1170" y="749"/>
                <a:chExt cx="816" cy="408"/>
              </a:xfrm>
            </p:grpSpPr>
            <p:sp>
              <p:nvSpPr>
                <p:cNvPr id="50" name="AutoShape 25"/>
                <p:cNvSpPr>
                  <a:spLocks noChangeArrowheads="1"/>
                </p:cNvSpPr>
                <p:nvPr/>
              </p:nvSpPr>
              <p:spPr bwMode="auto">
                <a:xfrm>
                  <a:off x="1170" y="749"/>
                  <a:ext cx="816" cy="408"/>
                </a:xfrm>
                <a:prstGeom prst="wedgeRectCallout">
                  <a:avLst>
                    <a:gd name="adj1" fmla="val -39218"/>
                    <a:gd name="adj2" fmla="val 70097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  <p:sp>
              <p:nvSpPr>
                <p:cNvPr id="5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180" y="749"/>
                  <a:ext cx="791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DE" altLang="de-DE" sz="1100" b="1" dirty="0"/>
                    <a:t>UKW Radio</a:t>
                  </a:r>
                  <a:br>
                    <a:rPr lang="de-DE" altLang="de-DE" sz="1100" b="1" dirty="0"/>
                  </a:br>
                  <a:r>
                    <a:rPr lang="de-DE" altLang="de-DE" sz="1100" b="1" dirty="0"/>
                    <a:t>3 m</a:t>
                  </a:r>
                </a:p>
              </p:txBody>
            </p:sp>
          </p:grpSp>
        </p:grpSp>
        <p:grpSp>
          <p:nvGrpSpPr>
            <p:cNvPr id="22" name="Group 58"/>
            <p:cNvGrpSpPr>
              <a:grpSpLocks/>
            </p:cNvGrpSpPr>
            <p:nvPr/>
          </p:nvGrpSpPr>
          <p:grpSpPr bwMode="auto">
            <a:xfrm>
              <a:off x="1058878" y="4221088"/>
              <a:ext cx="698162" cy="1119116"/>
              <a:chOff x="314" y="722"/>
              <a:chExt cx="579" cy="953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44" name="Group 57"/>
              <p:cNvGrpSpPr>
                <a:grpSpLocks/>
              </p:cNvGrpSpPr>
              <p:nvPr/>
            </p:nvGrpSpPr>
            <p:grpSpPr bwMode="auto">
              <a:xfrm>
                <a:off x="646" y="1221"/>
                <a:ext cx="247" cy="454"/>
                <a:chOff x="754" y="1221"/>
                <a:chExt cx="247" cy="454"/>
              </a:xfrm>
              <a:grpFill/>
            </p:grpSpPr>
            <p:sp>
              <p:nvSpPr>
                <p:cNvPr id="46" name="Rectangle 5"/>
                <p:cNvSpPr>
                  <a:spLocks noChangeArrowheads="1"/>
                </p:cNvSpPr>
                <p:nvPr/>
              </p:nvSpPr>
              <p:spPr bwMode="auto">
                <a:xfrm>
                  <a:off x="911" y="1221"/>
                  <a:ext cx="90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  <p:sp>
              <p:nvSpPr>
                <p:cNvPr id="47" name="Rectangle 8"/>
                <p:cNvSpPr>
                  <a:spLocks noChangeArrowheads="1"/>
                </p:cNvSpPr>
                <p:nvPr/>
              </p:nvSpPr>
              <p:spPr bwMode="auto">
                <a:xfrm>
                  <a:off x="754" y="1221"/>
                  <a:ext cx="91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</p:grpSp>
          <p:sp>
            <p:nvSpPr>
              <p:cNvPr id="45" name="AutoShape 28"/>
              <p:cNvSpPr>
                <a:spLocks noChangeArrowheads="1"/>
              </p:cNvSpPr>
              <p:nvPr/>
            </p:nvSpPr>
            <p:spPr bwMode="auto">
              <a:xfrm flipH="1">
                <a:off x="314" y="722"/>
                <a:ext cx="579" cy="408"/>
              </a:xfrm>
              <a:prstGeom prst="wedgeRectCallout">
                <a:avLst>
                  <a:gd name="adj1" fmla="val -26861"/>
                  <a:gd name="adj2" fmla="val 69606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BOS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4 m</a:t>
                </a:r>
              </a:p>
            </p:txBody>
          </p:sp>
        </p:grpSp>
        <p:grpSp>
          <p:nvGrpSpPr>
            <p:cNvPr id="23" name="Group 55"/>
            <p:cNvGrpSpPr>
              <a:grpSpLocks/>
            </p:cNvGrpSpPr>
            <p:nvPr/>
          </p:nvGrpSpPr>
          <p:grpSpPr bwMode="auto">
            <a:xfrm>
              <a:off x="2889293" y="4221088"/>
              <a:ext cx="648724" cy="1119116"/>
              <a:chOff x="1832" y="722"/>
              <a:chExt cx="538" cy="953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1832" y="1221"/>
                <a:ext cx="135" cy="454"/>
                <a:chOff x="1940" y="1221"/>
                <a:chExt cx="135" cy="454"/>
              </a:xfrm>
              <a:grpFill/>
            </p:grpSpPr>
            <p:sp>
              <p:nvSpPr>
                <p:cNvPr id="42" name="Rectangle 7"/>
                <p:cNvSpPr>
                  <a:spLocks noChangeArrowheads="1"/>
                </p:cNvSpPr>
                <p:nvPr/>
              </p:nvSpPr>
              <p:spPr bwMode="auto">
                <a:xfrm>
                  <a:off x="1940" y="1221"/>
                  <a:ext cx="45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  <p:sp>
              <p:nvSpPr>
                <p:cNvPr id="43" name="Rectangle 10"/>
                <p:cNvSpPr>
                  <a:spLocks noChangeArrowheads="1"/>
                </p:cNvSpPr>
                <p:nvPr/>
              </p:nvSpPr>
              <p:spPr bwMode="auto">
                <a:xfrm>
                  <a:off x="2030" y="1221"/>
                  <a:ext cx="45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</p:grpSp>
          <p:sp>
            <p:nvSpPr>
              <p:cNvPr id="41" name="AutoShape 31"/>
              <p:cNvSpPr>
                <a:spLocks noChangeArrowheads="1"/>
              </p:cNvSpPr>
              <p:nvPr/>
            </p:nvSpPr>
            <p:spPr bwMode="auto">
              <a:xfrm>
                <a:off x="1877" y="722"/>
                <a:ext cx="493" cy="408"/>
              </a:xfrm>
              <a:prstGeom prst="wedgeRectCallout">
                <a:avLst>
                  <a:gd name="adj1" fmla="val -46958"/>
                  <a:gd name="adj2" fmla="val 70097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BOS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2 m</a:t>
                </a:r>
              </a:p>
            </p:txBody>
          </p:sp>
        </p:grp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7125292" y="5389525"/>
              <a:ext cx="42030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900</a:t>
              </a: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7335103" y="5339029"/>
              <a:ext cx="0" cy="105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 dirty="0"/>
            </a:p>
          </p:txBody>
        </p:sp>
        <p:grpSp>
          <p:nvGrpSpPr>
            <p:cNvPr id="26" name="Group 57"/>
            <p:cNvGrpSpPr>
              <a:grpSpLocks/>
            </p:cNvGrpSpPr>
            <p:nvPr/>
          </p:nvGrpSpPr>
          <p:grpSpPr bwMode="auto">
            <a:xfrm>
              <a:off x="7146997" y="4223437"/>
              <a:ext cx="883856" cy="1108547"/>
              <a:chOff x="5363" y="724"/>
              <a:chExt cx="733" cy="944"/>
            </a:xfrm>
          </p:grpSpPr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 flipH="1">
                <a:off x="5447" y="1214"/>
                <a:ext cx="95" cy="454"/>
              </a:xfrm>
              <a:prstGeom prst="rect">
                <a:avLst/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  <p:sp>
            <p:nvSpPr>
              <p:cNvPr id="38" name="Rectangle 11"/>
              <p:cNvSpPr>
                <a:spLocks noChangeArrowheads="1"/>
              </p:cNvSpPr>
              <p:nvPr/>
            </p:nvSpPr>
            <p:spPr bwMode="auto">
              <a:xfrm>
                <a:off x="5604" y="1214"/>
                <a:ext cx="97" cy="454"/>
              </a:xfrm>
              <a:prstGeom prst="rect">
                <a:avLst/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  <p:sp>
            <p:nvSpPr>
              <p:cNvPr id="39" name="AutoShape 31"/>
              <p:cNvSpPr>
                <a:spLocks noChangeArrowheads="1"/>
              </p:cNvSpPr>
              <p:nvPr/>
            </p:nvSpPr>
            <p:spPr bwMode="auto">
              <a:xfrm>
                <a:off x="5363" y="724"/>
                <a:ext cx="733" cy="408"/>
              </a:xfrm>
              <a:prstGeom prst="wedgeRectCallout">
                <a:avLst>
                  <a:gd name="adj1" fmla="val -21213"/>
                  <a:gd name="adj2" fmla="val 66176"/>
                </a:avLst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GSM 900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30 cm</a:t>
                </a:r>
              </a:p>
            </p:txBody>
          </p:sp>
        </p:grp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 flipV="1">
              <a:off x="7181965" y="5339029"/>
              <a:ext cx="460618" cy="1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 dirty="0"/>
            </a:p>
          </p:txBody>
        </p:sp>
        <p:grpSp>
          <p:nvGrpSpPr>
            <p:cNvPr id="28" name="Gruppieren 27"/>
            <p:cNvGrpSpPr>
              <a:grpSpLocks/>
            </p:cNvGrpSpPr>
            <p:nvPr/>
          </p:nvGrpSpPr>
          <p:grpSpPr bwMode="auto">
            <a:xfrm>
              <a:off x="5939984" y="4221088"/>
              <a:ext cx="1109342" cy="1119116"/>
              <a:chOff x="6924675" y="1146175"/>
              <a:chExt cx="1460500" cy="1512888"/>
            </a:xfrm>
          </p:grpSpPr>
          <p:grpSp>
            <p:nvGrpSpPr>
              <p:cNvPr id="29" name="Group 56"/>
              <p:cNvGrpSpPr>
                <a:grpSpLocks/>
              </p:cNvGrpSpPr>
              <p:nvPr/>
            </p:nvGrpSpPr>
            <p:grpSpPr bwMode="auto">
              <a:xfrm>
                <a:off x="6924675" y="1146175"/>
                <a:ext cx="1319212" cy="1512888"/>
                <a:chOff x="4362" y="722"/>
                <a:chExt cx="831" cy="953"/>
              </a:xfrm>
            </p:grpSpPr>
            <p:grpSp>
              <p:nvGrpSpPr>
                <p:cNvPr id="31" name="Group 59"/>
                <p:cNvGrpSpPr>
                  <a:grpSpLocks/>
                </p:cNvGrpSpPr>
                <p:nvPr/>
              </p:nvGrpSpPr>
              <p:grpSpPr bwMode="auto">
                <a:xfrm>
                  <a:off x="5014" y="1221"/>
                  <a:ext cx="130" cy="454"/>
                  <a:chOff x="5122" y="1221"/>
                  <a:chExt cx="130" cy="454"/>
                </a:xfrm>
              </p:grpSpPr>
              <p:sp>
                <p:nvSpPr>
                  <p:cNvPr id="35" name="Rectangle 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22" y="1221"/>
                    <a:ext cx="46" cy="454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 dirty="0"/>
                  </a:p>
                </p:txBody>
              </p:sp>
              <p:sp>
                <p:nvSpPr>
                  <p:cNvPr id="3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206" y="1221"/>
                    <a:ext cx="46" cy="454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 dirty="0"/>
                  </a:p>
                </p:txBody>
              </p:sp>
            </p:grpSp>
            <p:grpSp>
              <p:nvGrpSpPr>
                <p:cNvPr id="32" name="Group 48"/>
                <p:cNvGrpSpPr>
                  <a:grpSpLocks/>
                </p:cNvGrpSpPr>
                <p:nvPr/>
              </p:nvGrpSpPr>
              <p:grpSpPr bwMode="auto">
                <a:xfrm>
                  <a:off x="4362" y="722"/>
                  <a:ext cx="831" cy="408"/>
                  <a:chOff x="4584" y="749"/>
                  <a:chExt cx="831" cy="408"/>
                </a:xfrm>
              </p:grpSpPr>
              <p:sp>
                <p:nvSpPr>
                  <p:cNvPr id="33" name="AutoShape 3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594" y="749"/>
                    <a:ext cx="817" cy="408"/>
                  </a:xfrm>
                  <a:prstGeom prst="wedgeRectCallout">
                    <a:avLst>
                      <a:gd name="adj1" fmla="val -36051"/>
                      <a:gd name="adj2" fmla="val 69606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 dirty="0"/>
                  </a:p>
                </p:txBody>
              </p:sp>
              <p:sp>
                <p:nvSpPr>
                  <p:cNvPr id="34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84" y="751"/>
                    <a:ext cx="831" cy="3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de-DE" altLang="de-DE" sz="1100" b="1" dirty="0"/>
                      <a:t>BOS TETRA</a:t>
                    </a:r>
                  </a:p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de-DE" altLang="de-DE" sz="1100" b="1" dirty="0"/>
                      <a:t>70 cm</a:t>
                    </a:r>
                  </a:p>
                </p:txBody>
              </p:sp>
            </p:grpSp>
          </p:grpSp>
          <p:sp>
            <p:nvSpPr>
              <p:cNvPr id="30" name="Rectangle 11"/>
              <p:cNvSpPr>
                <a:spLocks noChangeArrowheads="1"/>
              </p:cNvSpPr>
              <p:nvPr/>
            </p:nvSpPr>
            <p:spPr bwMode="auto">
              <a:xfrm>
                <a:off x="8312150" y="1927225"/>
                <a:ext cx="73025" cy="7207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</p:grpSp>
      </p:grpSp>
      <p:sp>
        <p:nvSpPr>
          <p:cNvPr id="5" name="Textfeld 4"/>
          <p:cNvSpPr txBox="1"/>
          <p:nvPr/>
        </p:nvSpPr>
        <p:spPr>
          <a:xfrm>
            <a:off x="696911" y="4520921"/>
            <a:ext cx="7750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Die Übertragung von Sprache und Daten erfolgt mit elektromagnetischen Wellen</a:t>
            </a:r>
          </a:p>
          <a:p>
            <a:pPr algn="ctr"/>
            <a:r>
              <a:rPr lang="de-DE" dirty="0"/>
              <a:t>Die Ausbreitung der Funkwellen erfolgt, wie bei Lichtwellen, „quasioptisch“</a:t>
            </a:r>
          </a:p>
          <a:p>
            <a:pPr algn="ctr"/>
            <a:r>
              <a:rPr lang="de-DE" dirty="0"/>
              <a:t>(typisch für Funkwellen mit Wellenlängen kürzer als etwa 3 m)</a:t>
            </a:r>
          </a:p>
        </p:txBody>
      </p:sp>
    </p:spTree>
    <p:extLst>
      <p:ext uri="{BB962C8B-B14F-4D97-AF65-F5344CB8AC3E}">
        <p14:creationId xmlns:p14="http://schemas.microsoft.com/office/powerpoint/2010/main" val="2160612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Reflektion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7" name="Inhaltsplatzhalter 2"/>
          <p:cNvSpPr txBox="1">
            <a:spLocks/>
          </p:cNvSpPr>
          <p:nvPr/>
        </p:nvSpPr>
        <p:spPr>
          <a:xfrm>
            <a:off x="329184" y="2021680"/>
            <a:ext cx="2900976" cy="2679192"/>
          </a:xfrm>
          <a:prstGeom prst="rect">
            <a:avLst/>
          </a:prstGeom>
        </p:spPr>
        <p:txBody>
          <a:bodyPr anchor="ctr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Teilweise Reflektion</a:t>
            </a:r>
          </a:p>
          <a:p>
            <a:r>
              <a:rPr lang="de-DE" sz="1800" dirty="0"/>
              <a:t>Vollständige Reflektion</a:t>
            </a:r>
          </a:p>
          <a:p>
            <a:r>
              <a:rPr lang="de-DE" sz="1800" dirty="0"/>
              <a:t>Tritt auf an Oberflächen oder an der Grenze unterschiedlich dichter Luftmassen in der Atmosphäre (typisch bei so genannten Inversionswetterlagen)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607" y="1911477"/>
            <a:ext cx="5579279" cy="289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92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Schwächung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7" name="Inhaltsplatzhalter 2"/>
          <p:cNvSpPr txBox="1">
            <a:spLocks/>
          </p:cNvSpPr>
          <p:nvPr/>
        </p:nvSpPr>
        <p:spPr>
          <a:xfrm>
            <a:off x="329184" y="1529452"/>
            <a:ext cx="2900976" cy="3831336"/>
          </a:xfrm>
          <a:prstGeom prst="rect">
            <a:avLst/>
          </a:prstGeom>
        </p:spPr>
        <p:txBody>
          <a:bodyPr anchor="ctr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Schwächung durch Entfernung</a:t>
            </a:r>
          </a:p>
          <a:p>
            <a:r>
              <a:rPr lang="de-DE" sz="1800" dirty="0"/>
              <a:t>Schwächung beim Durchdringen von Materialien</a:t>
            </a:r>
          </a:p>
          <a:p>
            <a:r>
              <a:rPr lang="de-DE" sz="1800" dirty="0"/>
              <a:t>Abriss der Funkverbindung</a:t>
            </a:r>
          </a:p>
          <a:p>
            <a:pPr lvl="1"/>
            <a:r>
              <a:rPr lang="de-DE" sz="1800" dirty="0"/>
              <a:t>Analogfunk: stetig steigendes Rauschen</a:t>
            </a:r>
          </a:p>
          <a:p>
            <a:pPr lvl="1"/>
            <a:r>
              <a:rPr lang="de-DE" sz="1800" dirty="0"/>
              <a:t>Digitalfunk: Abrupt ohne Vorankündigung bzw.  -warnung.</a:t>
            </a:r>
            <a:endParaRPr lang="de-DE" sz="1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523" y="3927084"/>
            <a:ext cx="2901950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271" y="1411706"/>
            <a:ext cx="4571058" cy="232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68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Funk?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336029" y="5084883"/>
            <a:ext cx="4471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Drahtlose Übermittlung von Informationen mit Hilfe von elektromagnetischen Wellen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550" y="2180533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29608" y="2180533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14"/>
          <p:cNvCxnSpPr>
            <a:stCxn id="13" idx="1"/>
            <a:endCxn id="12" idx="1"/>
          </p:cNvCxnSpPr>
          <p:nvPr/>
        </p:nvCxnSpPr>
        <p:spPr>
          <a:xfrm>
            <a:off x="2738908" y="3289833"/>
            <a:ext cx="3259642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307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Netzaufbau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62" y="1449800"/>
            <a:ext cx="6894513" cy="484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79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Authentifizierung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21</a:t>
            </a:fld>
            <a:endParaRPr lang="de-DE" dirty="0"/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4728745" y="3211768"/>
            <a:ext cx="1061845" cy="1908956"/>
            <a:chOff x="763436" y="4447265"/>
            <a:chExt cx="360041" cy="647272"/>
          </a:xfrm>
        </p:grpSpPr>
        <p:grpSp>
          <p:nvGrpSpPr>
            <p:cNvPr id="9" name="Gruppieren 8"/>
            <p:cNvGrpSpPr/>
            <p:nvPr/>
          </p:nvGrpSpPr>
          <p:grpSpPr>
            <a:xfrm>
              <a:off x="907456" y="4596616"/>
              <a:ext cx="72000" cy="497921"/>
              <a:chOff x="1185985" y="4132743"/>
              <a:chExt cx="72000" cy="497921"/>
            </a:xfrm>
          </p:grpSpPr>
          <p:sp>
            <p:nvSpPr>
              <p:cNvPr id="16" name="Trapezoid 15"/>
              <p:cNvSpPr/>
              <p:nvPr/>
            </p:nvSpPr>
            <p:spPr>
              <a:xfrm>
                <a:off x="1194982" y="4189176"/>
                <a:ext cx="54006" cy="441488"/>
              </a:xfrm>
              <a:prstGeom prst="trapezoid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1185985" y="413274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0" name="Bogen 9"/>
            <p:cNvSpPr/>
            <p:nvPr/>
          </p:nvSpPr>
          <p:spPr>
            <a:xfrm>
              <a:off x="763436" y="4447265"/>
              <a:ext cx="360040" cy="36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" name="Bogen 10"/>
            <p:cNvSpPr/>
            <p:nvPr/>
          </p:nvSpPr>
          <p:spPr>
            <a:xfrm>
              <a:off x="853456" y="4537265"/>
              <a:ext cx="180000" cy="18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Bogen 11"/>
            <p:cNvSpPr/>
            <p:nvPr/>
          </p:nvSpPr>
          <p:spPr>
            <a:xfrm>
              <a:off x="808456" y="4492265"/>
              <a:ext cx="270000" cy="27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Bogen 12"/>
            <p:cNvSpPr/>
            <p:nvPr/>
          </p:nvSpPr>
          <p:spPr>
            <a:xfrm rot="10800000">
              <a:off x="763437" y="4447265"/>
              <a:ext cx="360040" cy="36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Bogen 13"/>
            <p:cNvSpPr/>
            <p:nvPr/>
          </p:nvSpPr>
          <p:spPr>
            <a:xfrm rot="10800000">
              <a:off x="853457" y="4537265"/>
              <a:ext cx="180000" cy="18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Bogen 14"/>
            <p:cNvSpPr/>
            <p:nvPr/>
          </p:nvSpPr>
          <p:spPr>
            <a:xfrm rot="10800000">
              <a:off x="808457" y="4492265"/>
              <a:ext cx="270000" cy="27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0271" y="3056946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feil nach rechts 4"/>
          <p:cNvSpPr/>
          <p:nvPr/>
        </p:nvSpPr>
        <p:spPr>
          <a:xfrm>
            <a:off x="1517806" y="3568111"/>
            <a:ext cx="2798064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Anmeldung des Teilnehmers</a:t>
            </a:r>
          </a:p>
        </p:txBody>
      </p:sp>
      <p:sp>
        <p:nvSpPr>
          <p:cNvPr id="19" name="Pfeil nach rechts 18"/>
          <p:cNvSpPr/>
          <p:nvPr/>
        </p:nvSpPr>
        <p:spPr>
          <a:xfrm flipH="1">
            <a:off x="1517806" y="4306420"/>
            <a:ext cx="2798064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Teilnehmer empfängt „OK“ von BS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04975" y="5210116"/>
            <a:ext cx="1909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Tetra Basis Station (TBS)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210" y="1661099"/>
            <a:ext cx="6397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feil nach rechts 21"/>
          <p:cNvSpPr/>
          <p:nvPr/>
        </p:nvSpPr>
        <p:spPr>
          <a:xfrm rot="19484325">
            <a:off x="5768691" y="2850365"/>
            <a:ext cx="2039489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Kennung Teilnehmer</a:t>
            </a:r>
          </a:p>
        </p:txBody>
      </p:sp>
      <p:sp>
        <p:nvSpPr>
          <p:cNvPr id="23" name="Pfeil nach rechts 22"/>
          <p:cNvSpPr/>
          <p:nvPr/>
        </p:nvSpPr>
        <p:spPr>
          <a:xfrm rot="19499410" flipH="1">
            <a:off x="6004753" y="3626494"/>
            <a:ext cx="2039489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Bestätigung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155398" y="3811828"/>
            <a:ext cx="1909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Digitale Vermittlungsstelle (DXT)</a:t>
            </a:r>
          </a:p>
        </p:txBody>
      </p:sp>
    </p:spTree>
    <p:extLst>
      <p:ext uri="{BB962C8B-B14F-4D97-AF65-F5344CB8AC3E}">
        <p14:creationId xmlns:p14="http://schemas.microsoft.com/office/powerpoint/2010/main" val="4158390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Netzbetrieb (TMO)</a:t>
            </a:r>
            <a:br>
              <a:rPr lang="de-DE" dirty="0"/>
            </a:br>
            <a:r>
              <a:rPr lang="de-DE" dirty="0"/>
              <a:t>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77" y="1364926"/>
            <a:ext cx="7854846" cy="502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408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TMO-</a:t>
            </a:r>
            <a:r>
              <a:rPr lang="de-DE" dirty="0" err="1"/>
              <a:t>Fleetmapping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Bereich ILS-Schweinfurt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2" name="Rechteck 81"/>
          <p:cNvSpPr/>
          <p:nvPr/>
        </p:nvSpPr>
        <p:spPr>
          <a:xfrm>
            <a:off x="72000" y="4682746"/>
            <a:ext cx="9000000" cy="43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SW Stadt</a:t>
            </a:r>
          </a:p>
        </p:txBody>
      </p:sp>
      <p:sp>
        <p:nvSpPr>
          <p:cNvPr id="83" name="Rechteck 82"/>
          <p:cNvSpPr/>
          <p:nvPr/>
        </p:nvSpPr>
        <p:spPr>
          <a:xfrm>
            <a:off x="72000" y="4129502"/>
            <a:ext cx="9000000" cy="43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SW </a:t>
            </a:r>
            <a:r>
              <a:rPr lang="de-DE" sz="1400" dirty="0" err="1">
                <a:solidFill>
                  <a:schemeClr val="tx1"/>
                </a:solidFill>
              </a:rPr>
              <a:t>Lkr</a:t>
            </a:r>
            <a:r>
              <a:rPr lang="de-DE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4" name="Rechteck 83"/>
          <p:cNvSpPr/>
          <p:nvPr/>
        </p:nvSpPr>
        <p:spPr>
          <a:xfrm>
            <a:off x="72000" y="3589501"/>
            <a:ext cx="9000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NES</a:t>
            </a:r>
          </a:p>
        </p:txBody>
      </p:sp>
      <p:sp>
        <p:nvSpPr>
          <p:cNvPr id="85" name="Rechteck 84"/>
          <p:cNvSpPr/>
          <p:nvPr/>
        </p:nvSpPr>
        <p:spPr>
          <a:xfrm>
            <a:off x="72000" y="3049500"/>
            <a:ext cx="9000000" cy="43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KG</a:t>
            </a:r>
          </a:p>
        </p:txBody>
      </p:sp>
      <p:sp>
        <p:nvSpPr>
          <p:cNvPr id="86" name="Rechteck 85"/>
          <p:cNvSpPr/>
          <p:nvPr/>
        </p:nvSpPr>
        <p:spPr>
          <a:xfrm>
            <a:off x="72000" y="2509499"/>
            <a:ext cx="9000000" cy="43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HAS</a:t>
            </a:r>
          </a:p>
        </p:txBody>
      </p:sp>
      <p:sp>
        <p:nvSpPr>
          <p:cNvPr id="87" name="Rechteck 86"/>
          <p:cNvSpPr/>
          <p:nvPr/>
        </p:nvSpPr>
        <p:spPr>
          <a:xfrm>
            <a:off x="8042611" y="5300665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 dirty="0">
                <a:solidFill>
                  <a:schemeClr val="tx1"/>
                </a:solidFill>
              </a:rPr>
              <a:t>Taktisch- betriebliche ZA</a:t>
            </a:r>
          </a:p>
        </p:txBody>
      </p:sp>
      <p:sp>
        <p:nvSpPr>
          <p:cNvPr id="88" name="Rechteck 87"/>
          <p:cNvSpPr/>
          <p:nvPr/>
        </p:nvSpPr>
        <p:spPr>
          <a:xfrm>
            <a:off x="7030713" y="5300008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 dirty="0">
                <a:solidFill>
                  <a:schemeClr val="tx1"/>
                </a:solidFill>
              </a:rPr>
              <a:t>Zusammen-arbeit BOS</a:t>
            </a:r>
          </a:p>
        </p:txBody>
      </p:sp>
      <p:sp>
        <p:nvSpPr>
          <p:cNvPr id="89" name="Rechteck 88"/>
          <p:cNvSpPr/>
          <p:nvPr/>
        </p:nvSpPr>
        <p:spPr>
          <a:xfrm>
            <a:off x="6019800" y="5300008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 dirty="0">
                <a:solidFill>
                  <a:schemeClr val="tx1"/>
                </a:solidFill>
              </a:rPr>
              <a:t>Anruf-gruppe</a:t>
            </a:r>
          </a:p>
        </p:txBody>
      </p:sp>
      <p:sp>
        <p:nvSpPr>
          <p:cNvPr id="90" name="Rechteck 89"/>
          <p:cNvSpPr/>
          <p:nvPr/>
        </p:nvSpPr>
        <p:spPr>
          <a:xfrm>
            <a:off x="72000" y="5300008"/>
            <a:ext cx="5869219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Sonder-</a:t>
            </a:r>
          </a:p>
          <a:p>
            <a:r>
              <a:rPr lang="de-DE" sz="1400" dirty="0">
                <a:solidFill>
                  <a:schemeClr val="tx1"/>
                </a:solidFill>
              </a:rPr>
              <a:t>gruppen</a:t>
            </a:r>
          </a:p>
        </p:txBody>
      </p:sp>
      <p:pic>
        <p:nvPicPr>
          <p:cNvPr id="91" name="Picture 2" descr="Z:\Feuerwehr\Medien\Bilder\Fahrzeuge\B02 Fahrzeuge\B02-2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548" y="1101797"/>
            <a:ext cx="720000" cy="3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Rechteck 91"/>
          <p:cNvSpPr/>
          <p:nvPr/>
        </p:nvSpPr>
        <p:spPr>
          <a:xfrm>
            <a:off x="1985572" y="2509500"/>
            <a:ext cx="720000" cy="2605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3483</a:t>
            </a:r>
          </a:p>
        </p:txBody>
      </p:sp>
      <p:sp>
        <p:nvSpPr>
          <p:cNvPr id="93" name="Rechteck 92"/>
          <p:cNvSpPr/>
          <p:nvPr/>
        </p:nvSpPr>
        <p:spPr>
          <a:xfrm>
            <a:off x="3015469" y="2509500"/>
            <a:ext cx="720000" cy="2605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3493</a:t>
            </a:r>
          </a:p>
        </p:txBody>
      </p:sp>
      <p:sp>
        <p:nvSpPr>
          <p:cNvPr id="94" name="Rechteck 93"/>
          <p:cNvSpPr/>
          <p:nvPr/>
        </p:nvSpPr>
        <p:spPr>
          <a:xfrm>
            <a:off x="955675" y="4129502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3492</a:t>
            </a:r>
          </a:p>
        </p:txBody>
      </p:sp>
      <p:sp>
        <p:nvSpPr>
          <p:cNvPr id="95" name="Rechteck 94"/>
          <p:cNvSpPr/>
          <p:nvPr/>
        </p:nvSpPr>
        <p:spPr>
          <a:xfrm>
            <a:off x="955675" y="4682746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3482</a:t>
            </a:r>
          </a:p>
        </p:txBody>
      </p:sp>
      <p:sp>
        <p:nvSpPr>
          <p:cNvPr id="96" name="Rechteck 95"/>
          <p:cNvSpPr/>
          <p:nvPr/>
        </p:nvSpPr>
        <p:spPr>
          <a:xfrm>
            <a:off x="4045366" y="4129502"/>
            <a:ext cx="720000" cy="9852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SoG_10_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3410</a:t>
            </a:r>
          </a:p>
        </p:txBody>
      </p:sp>
      <p:sp>
        <p:nvSpPr>
          <p:cNvPr id="97" name="Rechteck 96"/>
          <p:cNvSpPr/>
          <p:nvPr/>
        </p:nvSpPr>
        <p:spPr>
          <a:xfrm>
            <a:off x="6105160" y="4129500"/>
            <a:ext cx="720000" cy="9852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3485</a:t>
            </a:r>
          </a:p>
        </p:txBody>
      </p:sp>
      <p:sp>
        <p:nvSpPr>
          <p:cNvPr id="98" name="Rechteck 97"/>
          <p:cNvSpPr/>
          <p:nvPr/>
        </p:nvSpPr>
        <p:spPr>
          <a:xfrm>
            <a:off x="7135057" y="4129502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3496</a:t>
            </a:r>
          </a:p>
        </p:txBody>
      </p:sp>
      <p:sp>
        <p:nvSpPr>
          <p:cNvPr id="99" name="Rechteck 98"/>
          <p:cNvSpPr/>
          <p:nvPr/>
        </p:nvSpPr>
        <p:spPr>
          <a:xfrm>
            <a:off x="7135057" y="4682746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3486</a:t>
            </a:r>
          </a:p>
        </p:txBody>
      </p:sp>
      <p:sp>
        <p:nvSpPr>
          <p:cNvPr id="100" name="Rechteck 99"/>
          <p:cNvSpPr/>
          <p:nvPr/>
        </p:nvSpPr>
        <p:spPr>
          <a:xfrm>
            <a:off x="8164955" y="412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3491</a:t>
            </a:r>
          </a:p>
        </p:txBody>
      </p:sp>
      <p:sp>
        <p:nvSpPr>
          <p:cNvPr id="101" name="Rechteck 100"/>
          <p:cNvSpPr/>
          <p:nvPr/>
        </p:nvSpPr>
        <p:spPr>
          <a:xfrm>
            <a:off x="8164955" y="4682746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3481</a:t>
            </a:r>
          </a:p>
        </p:txBody>
      </p:sp>
      <p:sp>
        <p:nvSpPr>
          <p:cNvPr id="102" name="Rechteck 101"/>
          <p:cNvSpPr/>
          <p:nvPr/>
        </p:nvSpPr>
        <p:spPr>
          <a:xfrm>
            <a:off x="955675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3472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4045366" y="3589501"/>
            <a:ext cx="720000" cy="432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3473</a:t>
            </a:r>
          </a:p>
        </p:txBody>
      </p:sp>
      <p:sp>
        <p:nvSpPr>
          <p:cNvPr id="104" name="Rechteck 103"/>
          <p:cNvSpPr/>
          <p:nvPr/>
        </p:nvSpPr>
        <p:spPr>
          <a:xfrm>
            <a:off x="5075263" y="358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BR_NES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3474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6105160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3475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7135057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3476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8164955" y="358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3471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955675" y="2509499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3452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4045366" y="2509499"/>
            <a:ext cx="720000" cy="4341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3453</a:t>
            </a:r>
          </a:p>
        </p:txBody>
      </p:sp>
      <p:sp>
        <p:nvSpPr>
          <p:cNvPr id="110" name="Rechteck 109"/>
          <p:cNvSpPr/>
          <p:nvPr/>
        </p:nvSpPr>
        <p:spPr>
          <a:xfrm>
            <a:off x="5075263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BR_HAS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3454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6105160" y="2509499"/>
            <a:ext cx="720000" cy="4341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3455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7135057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3456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8164955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3451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955675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3462</a:t>
            </a:r>
          </a:p>
        </p:txBody>
      </p:sp>
      <p:sp>
        <p:nvSpPr>
          <p:cNvPr id="115" name="Rechteck 114"/>
          <p:cNvSpPr/>
          <p:nvPr/>
        </p:nvSpPr>
        <p:spPr>
          <a:xfrm>
            <a:off x="4045366" y="304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3463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5075263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BR_KG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3464</a:t>
            </a:r>
          </a:p>
        </p:txBody>
      </p:sp>
      <p:sp>
        <p:nvSpPr>
          <p:cNvPr id="117" name="Rechteck 116"/>
          <p:cNvSpPr/>
          <p:nvPr/>
        </p:nvSpPr>
        <p:spPr>
          <a:xfrm>
            <a:off x="6105160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3465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7135057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3466</a:t>
            </a:r>
          </a:p>
        </p:txBody>
      </p:sp>
      <p:sp>
        <p:nvSpPr>
          <p:cNvPr id="119" name="Rechteck 118"/>
          <p:cNvSpPr/>
          <p:nvPr/>
        </p:nvSpPr>
        <p:spPr>
          <a:xfrm>
            <a:off x="8164955" y="3049501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3461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3464731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SoG_4_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3404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1792029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SoG_8_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3408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792027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SoG_2_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3402</a:t>
            </a:r>
          </a:p>
        </p:txBody>
      </p:sp>
      <p:sp>
        <p:nvSpPr>
          <p:cNvPr id="123" name="Rechteck 122"/>
          <p:cNvSpPr/>
          <p:nvPr/>
        </p:nvSpPr>
        <p:spPr>
          <a:xfrm>
            <a:off x="955677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SoG_7_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3407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5137435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SoG_6_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3406</a:t>
            </a:r>
          </a:p>
        </p:txBody>
      </p:sp>
      <p:sp>
        <p:nvSpPr>
          <p:cNvPr id="125" name="Rechteck 124"/>
          <p:cNvSpPr/>
          <p:nvPr/>
        </p:nvSpPr>
        <p:spPr>
          <a:xfrm>
            <a:off x="955675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SoG_1_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3401</a:t>
            </a:r>
          </a:p>
        </p:txBody>
      </p:sp>
      <p:sp>
        <p:nvSpPr>
          <p:cNvPr id="126" name="Rechteck 125"/>
          <p:cNvSpPr/>
          <p:nvPr/>
        </p:nvSpPr>
        <p:spPr>
          <a:xfrm>
            <a:off x="2628379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SoG_3_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3403</a:t>
            </a:r>
          </a:p>
        </p:txBody>
      </p:sp>
      <p:sp>
        <p:nvSpPr>
          <p:cNvPr id="127" name="Rechteck 126"/>
          <p:cNvSpPr/>
          <p:nvPr/>
        </p:nvSpPr>
        <p:spPr>
          <a:xfrm>
            <a:off x="4301083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SoG_5_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3405</a:t>
            </a:r>
          </a:p>
        </p:txBody>
      </p:sp>
      <p:sp>
        <p:nvSpPr>
          <p:cNvPr id="128" name="Rechteck 127"/>
          <p:cNvSpPr/>
          <p:nvPr/>
        </p:nvSpPr>
        <p:spPr>
          <a:xfrm>
            <a:off x="2628379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SoG_9_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3409</a:t>
            </a:r>
          </a:p>
        </p:txBody>
      </p:sp>
      <p:sp>
        <p:nvSpPr>
          <p:cNvPr id="129" name="Textfeld 128"/>
          <p:cNvSpPr txBox="1"/>
          <p:nvPr/>
        </p:nvSpPr>
        <p:spPr>
          <a:xfrm>
            <a:off x="6105160" y="5350307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sz="900" dirty="0">
                <a:solidFill>
                  <a:schemeClr val="tx1"/>
                </a:solidFill>
              </a:rPr>
              <a:t>ILS_SW_ AG</a:t>
            </a:r>
          </a:p>
          <a:p>
            <a:r>
              <a:rPr lang="de-DE" sz="900" b="0" i="1" dirty="0">
                <a:solidFill>
                  <a:schemeClr val="tx1"/>
                </a:solidFill>
              </a:rPr>
              <a:t>34</a:t>
            </a:r>
          </a:p>
        </p:txBody>
      </p:sp>
      <p:sp>
        <p:nvSpPr>
          <p:cNvPr id="130" name="Rechteck 129"/>
          <p:cNvSpPr/>
          <p:nvPr/>
        </p:nvSpPr>
        <p:spPr>
          <a:xfrm>
            <a:off x="4045366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HiOrg</a:t>
            </a:r>
            <a:endParaRPr lang="de-DE" sz="1200" b="1" dirty="0">
              <a:solidFill>
                <a:schemeClr val="tx1"/>
              </a:solidFill>
            </a:endParaRP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SanD</a:t>
            </a:r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ManV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31" name="Rechteck 130"/>
          <p:cNvSpPr/>
          <p:nvPr/>
        </p:nvSpPr>
        <p:spPr>
          <a:xfrm>
            <a:off x="7135057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P_WÜ_ BOS_ZA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1549</a:t>
            </a:r>
          </a:p>
        </p:txBody>
      </p:sp>
      <p:sp>
        <p:nvSpPr>
          <p:cNvPr id="132" name="Rechteck 131"/>
          <p:cNvSpPr/>
          <p:nvPr/>
        </p:nvSpPr>
        <p:spPr>
          <a:xfrm>
            <a:off x="8128955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TBZ-Gruppen</a:t>
            </a:r>
          </a:p>
        </p:txBody>
      </p:sp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1375287"/>
            <a:ext cx="720000" cy="29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Picture 2" descr="Z:\Feuerwehr\Medien\Bilder\Fahrzeuge\B02 Fahrzeuge\B02-2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57" y="1355222"/>
            <a:ext cx="720000" cy="3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4" descr="Z:\Feuerwehr\Medien\Bilder\Fahrzeuge\B02 Fahrzeuge\B02-456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160" y="1413215"/>
            <a:ext cx="720000" cy="2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5" descr="Z:\Feuerwehr\Medien\Bilder\Fahrzeuge\B02 Fahrzeuge\B02-62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63" y="1375355"/>
            <a:ext cx="720000" cy="29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3" descr="Z:\Feuerwehr\Medien\Bilder\Fahrzeuge\B02 Fahrzeuge\B02-314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401" y="1251995"/>
            <a:ext cx="720000" cy="34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806" y="1495911"/>
            <a:ext cx="720000" cy="29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2" descr="Z:\Feuerwehr\Medien\Bilder\Fahrzeuge\B02 Fahrzeuge\B02-189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067" y="1410244"/>
            <a:ext cx="618448" cy="26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4" descr="C:\Users\Friedi\Desktop\RTW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611" y="1385009"/>
            <a:ext cx="63592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hteck 140"/>
          <p:cNvSpPr/>
          <p:nvPr/>
        </p:nvSpPr>
        <p:spPr>
          <a:xfrm>
            <a:off x="956587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Feuerwehr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1985571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Rettungs-dienst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3" name="Rechteck 142"/>
          <p:cNvSpPr/>
          <p:nvPr/>
        </p:nvSpPr>
        <p:spPr>
          <a:xfrm>
            <a:off x="3007291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Kranken-transport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4" name="Rechteck 143"/>
          <p:cNvSpPr/>
          <p:nvPr/>
        </p:nvSpPr>
        <p:spPr>
          <a:xfrm>
            <a:off x="5075263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Berg-rettung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6105160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Wasser-rettung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7135057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Katastro-</a:t>
            </a:r>
            <a:r>
              <a:rPr lang="de-DE" sz="1200" b="1" dirty="0" err="1">
                <a:solidFill>
                  <a:schemeClr val="tx1"/>
                </a:solidFill>
              </a:rPr>
              <a:t>phen</a:t>
            </a:r>
            <a:r>
              <a:rPr lang="de-DE" sz="1200" b="1" dirty="0">
                <a:solidFill>
                  <a:schemeClr val="tx1"/>
                </a:solidFill>
              </a:rPr>
              <a:t>-schutz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8164955" y="1747668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Zusam-menarbeit</a:t>
            </a:r>
            <a:r>
              <a:rPr lang="de-DE" sz="1200" b="1" dirty="0">
                <a:solidFill>
                  <a:schemeClr val="tx1"/>
                </a:solidFill>
              </a:rPr>
              <a:t> </a:t>
            </a:r>
            <a:r>
              <a:rPr lang="de-DE" sz="1200" b="1" dirty="0" err="1">
                <a:solidFill>
                  <a:schemeClr val="tx1"/>
                </a:solidFill>
              </a:rPr>
              <a:t>nPol</a:t>
            </a:r>
            <a:endParaRPr lang="de-DE" sz="1200" dirty="0">
              <a:solidFill>
                <a:schemeClr val="tx1"/>
              </a:solidFill>
            </a:endParaRPr>
          </a:p>
        </p:txBody>
      </p:sp>
      <p:pic>
        <p:nvPicPr>
          <p:cNvPr id="148" name="Picture 2" descr="Z:\Feuerwehr\Medien\Bilder\Fahrzeuge\B02 Fahrzeuge\B02-260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083" y="1356209"/>
            <a:ext cx="674566" cy="3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Rechteck 148"/>
          <p:cNvSpPr/>
          <p:nvPr/>
        </p:nvSpPr>
        <p:spPr>
          <a:xfrm>
            <a:off x="5075263" y="4676869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BR_SW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3484</a:t>
            </a:r>
          </a:p>
        </p:txBody>
      </p:sp>
      <p:sp>
        <p:nvSpPr>
          <p:cNvPr id="150" name="Rechteck 149"/>
          <p:cNvSpPr/>
          <p:nvPr/>
        </p:nvSpPr>
        <p:spPr>
          <a:xfrm>
            <a:off x="3464731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WR_SW#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3495</a:t>
            </a:r>
            <a:endParaRPr lang="de-DE" sz="900" b="1" dirty="0">
              <a:solidFill>
                <a:schemeClr val="tx1"/>
              </a:solidFill>
            </a:endParaRPr>
          </a:p>
        </p:txBody>
      </p:sp>
      <p:sp>
        <p:nvSpPr>
          <p:cNvPr id="151" name="Rechteck 150"/>
          <p:cNvSpPr/>
          <p:nvPr/>
        </p:nvSpPr>
        <p:spPr>
          <a:xfrm>
            <a:off x="5075263" y="4129134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BR_SW#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3494</a:t>
            </a:r>
          </a:p>
        </p:txBody>
      </p:sp>
      <p:sp>
        <p:nvSpPr>
          <p:cNvPr id="152" name="Textfeld 151"/>
          <p:cNvSpPr txBox="1"/>
          <p:nvPr/>
        </p:nvSpPr>
        <p:spPr>
          <a:xfrm>
            <a:off x="6442237" y="6480854"/>
            <a:ext cx="880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 Narrow" panose="020B0606020202030204" pitchFamily="34" charset="0"/>
              </a:rPr>
              <a:t># = Landkreis</a:t>
            </a:r>
          </a:p>
        </p:txBody>
      </p:sp>
    </p:spTree>
    <p:extLst>
      <p:ext uri="{BB962C8B-B14F-4D97-AF65-F5344CB8AC3E}">
        <p14:creationId xmlns:p14="http://schemas.microsoft.com/office/powerpoint/2010/main" val="2091388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2AD03-A0D6-4438-90D0-44C620505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TMO-Gruppen - Kurzwahl-Systematik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A2CADED-5A26-42E9-8FEF-4FB006A7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B931E1-F959-4D87-94BB-DF2839E32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F1FCA9A-E3B5-438B-B7B8-AD85455F65E9}"/>
              </a:ext>
            </a:extLst>
          </p:cNvPr>
          <p:cNvSpPr/>
          <p:nvPr/>
        </p:nvSpPr>
        <p:spPr>
          <a:xfrm>
            <a:off x="3672000" y="1539875"/>
            <a:ext cx="180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ILS Schweinfurt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6CD81B6-B4F8-471A-9B9F-C1BDFEE7439F}"/>
              </a:ext>
            </a:extLst>
          </p:cNvPr>
          <p:cNvSpPr/>
          <p:nvPr/>
        </p:nvSpPr>
        <p:spPr>
          <a:xfrm>
            <a:off x="266700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HAS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DF9CD43-7A8F-49DA-AB36-D86AEB11E022}"/>
              </a:ext>
            </a:extLst>
          </p:cNvPr>
          <p:cNvSpPr/>
          <p:nvPr/>
        </p:nvSpPr>
        <p:spPr>
          <a:xfrm>
            <a:off x="2059579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KG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2977D12-5084-4D2A-A64C-B5DCC7A85607}"/>
              </a:ext>
            </a:extLst>
          </p:cNvPr>
          <p:cNvSpPr/>
          <p:nvPr/>
        </p:nvSpPr>
        <p:spPr>
          <a:xfrm>
            <a:off x="3852458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NES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C677307-201F-4147-828B-6E1D45326158}"/>
              </a:ext>
            </a:extLst>
          </p:cNvPr>
          <p:cNvSpPr/>
          <p:nvPr/>
        </p:nvSpPr>
        <p:spPr>
          <a:xfrm>
            <a:off x="5645337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Stadt SW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572D64B-96D6-495D-A3EA-715E416BEDBC}"/>
              </a:ext>
            </a:extLst>
          </p:cNvPr>
          <p:cNvSpPr/>
          <p:nvPr/>
        </p:nvSpPr>
        <p:spPr>
          <a:xfrm>
            <a:off x="7438216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SW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297E8C30-232C-4BCF-8924-9CD911C460E9}"/>
              </a:ext>
            </a:extLst>
          </p:cNvPr>
          <p:cNvCxnSpPr>
            <a:stCxn id="8" idx="0"/>
            <a:endCxn id="7" idx="2"/>
          </p:cNvCxnSpPr>
          <p:nvPr/>
        </p:nvCxnSpPr>
        <p:spPr>
          <a:xfrm rot="5400000" flipH="1" flipV="1">
            <a:off x="2055450" y="833075"/>
            <a:ext cx="1447800" cy="3585300"/>
          </a:xfrm>
          <a:prstGeom prst="bentConnector3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FF9E7EDE-1C49-481C-BF9F-B85B91AA4EB0}"/>
              </a:ext>
            </a:extLst>
          </p:cNvPr>
          <p:cNvCxnSpPr>
            <a:cxnSpLocks/>
            <a:stCxn id="9" idx="0"/>
            <a:endCxn id="7" idx="2"/>
          </p:cNvCxnSpPr>
          <p:nvPr/>
        </p:nvCxnSpPr>
        <p:spPr>
          <a:xfrm rot="5400000" flipH="1" flipV="1">
            <a:off x="2951889" y="1729515"/>
            <a:ext cx="1447800" cy="1792421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D3A41B78-5899-464E-A24A-D6BADA1439FF}"/>
              </a:ext>
            </a:extLst>
          </p:cNvPr>
          <p:cNvCxnSpPr>
            <a:cxnSpLocks/>
            <a:stCxn id="10" idx="0"/>
            <a:endCxn id="7" idx="2"/>
          </p:cNvCxnSpPr>
          <p:nvPr/>
        </p:nvCxnSpPr>
        <p:spPr>
          <a:xfrm rot="16200000" flipV="1">
            <a:off x="3848329" y="2625496"/>
            <a:ext cx="1447800" cy="458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Verbinder: gewinkelt 23">
            <a:extLst>
              <a:ext uri="{FF2B5EF4-FFF2-40B4-BE49-F238E27FC236}">
                <a16:creationId xmlns:a16="http://schemas.microsoft.com/office/drawing/2014/main" id="{7505BD1E-AA55-4A36-B411-C545FBF1D9D5}"/>
              </a:ext>
            </a:extLst>
          </p:cNvPr>
          <p:cNvCxnSpPr>
            <a:cxnSpLocks/>
            <a:stCxn id="11" idx="0"/>
            <a:endCxn id="7" idx="2"/>
          </p:cNvCxnSpPr>
          <p:nvPr/>
        </p:nvCxnSpPr>
        <p:spPr>
          <a:xfrm rot="16200000" flipV="1">
            <a:off x="4744769" y="1729056"/>
            <a:ext cx="1447800" cy="1793337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9CDBB1B6-3BBC-43B9-AD3F-FFD3E9E402B9}"/>
              </a:ext>
            </a:extLst>
          </p:cNvPr>
          <p:cNvCxnSpPr>
            <a:cxnSpLocks/>
            <a:stCxn id="12" idx="0"/>
            <a:endCxn id="7" idx="2"/>
          </p:cNvCxnSpPr>
          <p:nvPr/>
        </p:nvCxnSpPr>
        <p:spPr>
          <a:xfrm rot="16200000" flipV="1">
            <a:off x="5641208" y="832617"/>
            <a:ext cx="1447800" cy="3586216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0EDB5395-1255-4FD1-A82F-6C8F55BA924B}"/>
              </a:ext>
            </a:extLst>
          </p:cNvPr>
          <p:cNvSpPr txBox="1"/>
          <p:nvPr/>
        </p:nvSpPr>
        <p:spPr>
          <a:xfrm>
            <a:off x="263292" y="3725725"/>
            <a:ext cx="13303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3451</a:t>
            </a:r>
            <a:r>
              <a:rPr lang="de-DE" sz="1400" dirty="0"/>
              <a:t> ZA_HAS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3452</a:t>
            </a:r>
            <a:r>
              <a:rPr lang="de-DE" sz="1400" dirty="0"/>
              <a:t> FW_HAS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3453</a:t>
            </a:r>
            <a:r>
              <a:rPr lang="de-DE" sz="1400" dirty="0"/>
              <a:t> RD_HAS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3454</a:t>
            </a:r>
            <a:r>
              <a:rPr lang="de-DE" sz="1400" dirty="0"/>
              <a:t> BR_HAS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3455</a:t>
            </a:r>
            <a:r>
              <a:rPr lang="de-DE" sz="1400" dirty="0"/>
              <a:t> WR_HAS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3456</a:t>
            </a:r>
            <a:r>
              <a:rPr lang="de-DE" sz="1400" dirty="0"/>
              <a:t> KATS_HAS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BF0CE6C-6D4E-46EC-BAFE-69A297A0116A}"/>
              </a:ext>
            </a:extLst>
          </p:cNvPr>
          <p:cNvSpPr txBox="1"/>
          <p:nvPr/>
        </p:nvSpPr>
        <p:spPr>
          <a:xfrm>
            <a:off x="2059579" y="3755205"/>
            <a:ext cx="12319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3461</a:t>
            </a:r>
            <a:r>
              <a:rPr lang="de-DE" sz="1400" dirty="0"/>
              <a:t> ZA_KG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3462</a:t>
            </a:r>
            <a:r>
              <a:rPr lang="de-DE" sz="1400" dirty="0"/>
              <a:t> FW_KG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3463</a:t>
            </a:r>
            <a:r>
              <a:rPr lang="de-DE" sz="1400" dirty="0"/>
              <a:t> RD_KG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3464</a:t>
            </a:r>
            <a:r>
              <a:rPr lang="de-DE" sz="1400" dirty="0"/>
              <a:t> BR_KG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3465</a:t>
            </a:r>
            <a:r>
              <a:rPr lang="de-DE" sz="1400" dirty="0"/>
              <a:t> WR_KG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3466</a:t>
            </a:r>
            <a:r>
              <a:rPr lang="de-DE" sz="1400" dirty="0"/>
              <a:t> KATS_KG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10D39C3-C368-4F5C-8B28-829D8B4E1577}"/>
              </a:ext>
            </a:extLst>
          </p:cNvPr>
          <p:cNvSpPr txBox="1"/>
          <p:nvPr/>
        </p:nvSpPr>
        <p:spPr>
          <a:xfrm>
            <a:off x="3852458" y="3755205"/>
            <a:ext cx="13303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3471</a:t>
            </a:r>
            <a:r>
              <a:rPr lang="de-DE" sz="1400" dirty="0"/>
              <a:t> ZA_NES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3472</a:t>
            </a:r>
            <a:r>
              <a:rPr lang="de-DE" sz="1400" dirty="0"/>
              <a:t> FW_NES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3473</a:t>
            </a:r>
            <a:r>
              <a:rPr lang="de-DE" sz="1400" dirty="0"/>
              <a:t> RD_NES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3474</a:t>
            </a:r>
            <a:r>
              <a:rPr lang="de-DE" sz="1400" dirty="0"/>
              <a:t> BR_NES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3475</a:t>
            </a:r>
            <a:r>
              <a:rPr lang="de-DE" sz="1400" dirty="0"/>
              <a:t> WR_NES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3476</a:t>
            </a:r>
            <a:r>
              <a:rPr lang="de-DE" sz="1400" dirty="0"/>
              <a:t> KATS_NES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63215C57-DE51-4AA4-A558-49CE8F673F14}"/>
              </a:ext>
            </a:extLst>
          </p:cNvPr>
          <p:cNvSpPr txBox="1"/>
          <p:nvPr/>
        </p:nvSpPr>
        <p:spPr>
          <a:xfrm>
            <a:off x="5645337" y="3755205"/>
            <a:ext cx="12728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3481</a:t>
            </a:r>
            <a:r>
              <a:rPr lang="de-DE" sz="1400" dirty="0"/>
              <a:t> ZA_SW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3482</a:t>
            </a:r>
            <a:r>
              <a:rPr lang="de-DE" sz="1400" dirty="0"/>
              <a:t> FW_SW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3483</a:t>
            </a:r>
            <a:r>
              <a:rPr lang="de-DE" sz="1400" dirty="0"/>
              <a:t> RD_SW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3484</a:t>
            </a:r>
            <a:r>
              <a:rPr lang="de-DE" sz="1400" dirty="0"/>
              <a:t> BR_SW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3485</a:t>
            </a:r>
            <a:r>
              <a:rPr lang="de-DE" sz="1400" dirty="0"/>
              <a:t> WR_SW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3486</a:t>
            </a:r>
            <a:r>
              <a:rPr lang="de-DE" sz="1400" dirty="0"/>
              <a:t> KATS_SW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1CBDA69-A6AF-4503-A28D-261BC7603B53}"/>
              </a:ext>
            </a:extLst>
          </p:cNvPr>
          <p:cNvSpPr txBox="1"/>
          <p:nvPr/>
        </p:nvSpPr>
        <p:spPr>
          <a:xfrm>
            <a:off x="7438216" y="3755205"/>
            <a:ext cx="13626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3491</a:t>
            </a:r>
            <a:r>
              <a:rPr lang="de-DE" sz="1400" dirty="0"/>
              <a:t> ZA_SW#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3492</a:t>
            </a:r>
            <a:r>
              <a:rPr lang="de-DE" sz="1400" dirty="0"/>
              <a:t> FW_SW#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3493</a:t>
            </a:r>
            <a:r>
              <a:rPr lang="de-DE" sz="1400" dirty="0"/>
              <a:t> RD_SW#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3494</a:t>
            </a:r>
            <a:r>
              <a:rPr lang="de-DE" sz="1400" dirty="0"/>
              <a:t> BR_SW#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3495</a:t>
            </a:r>
            <a:r>
              <a:rPr lang="de-DE" sz="1400" dirty="0"/>
              <a:t> WR_SW#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3496</a:t>
            </a:r>
            <a:r>
              <a:rPr lang="de-DE" sz="1400" dirty="0"/>
              <a:t> KATS_SW#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3B9B7D5-0A40-4C1B-966E-4F39D0F180B5}"/>
              </a:ext>
            </a:extLst>
          </p:cNvPr>
          <p:cNvSpPr txBox="1"/>
          <p:nvPr/>
        </p:nvSpPr>
        <p:spPr>
          <a:xfrm>
            <a:off x="4626391" y="1927645"/>
            <a:ext cx="32613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de-DE" sz="1400" dirty="0">
                <a:solidFill>
                  <a:srgbClr val="FF0000"/>
                </a:solidFill>
              </a:rPr>
              <a:t>34</a:t>
            </a:r>
            <a:r>
              <a:rPr lang="de-DE" sz="1400" dirty="0"/>
              <a:t>	ILS_SW_AG</a:t>
            </a:r>
          </a:p>
          <a:p>
            <a:pPr>
              <a:tabLst>
                <a:tab pos="1076325" algn="l"/>
              </a:tabLst>
            </a:pPr>
            <a:r>
              <a:rPr lang="de-DE" sz="1400" dirty="0">
                <a:solidFill>
                  <a:srgbClr val="FF0000"/>
                </a:solidFill>
              </a:rPr>
              <a:t>3401 … 3410	</a:t>
            </a:r>
            <a:r>
              <a:rPr lang="de-DE" sz="1400" dirty="0"/>
              <a:t>SoG_01_SW … SoG_10_SW</a:t>
            </a:r>
          </a:p>
          <a:p>
            <a:pPr>
              <a:tabLst>
                <a:tab pos="1076325" algn="l"/>
              </a:tabLst>
            </a:pPr>
            <a:r>
              <a:rPr lang="de-DE" sz="1400" dirty="0">
                <a:solidFill>
                  <a:srgbClr val="FF0000"/>
                </a:solidFill>
              </a:rPr>
              <a:t>1549	</a:t>
            </a:r>
            <a:r>
              <a:rPr lang="de-DE" sz="1400" dirty="0"/>
              <a:t>P_WÜ_BOS_ZA</a:t>
            </a:r>
          </a:p>
        </p:txBody>
      </p:sp>
    </p:spTree>
    <p:extLst>
      <p:ext uri="{BB962C8B-B14F-4D97-AF65-F5344CB8AC3E}">
        <p14:creationId xmlns:p14="http://schemas.microsoft.com/office/powerpoint/2010/main" val="2114485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Direktbetrieb (DMO) 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318" y="1631060"/>
            <a:ext cx="5559425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6964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DMO-</a:t>
            </a:r>
            <a:r>
              <a:rPr lang="de-DE" dirty="0" err="1"/>
              <a:t>Fleetmapping</a:t>
            </a:r>
            <a:br>
              <a:rPr lang="de-DE" dirty="0"/>
            </a:br>
            <a:r>
              <a:rPr lang="de-DE" dirty="0"/>
              <a:t>für Bayern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26</a:t>
            </a:fld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/>
          <a:stretch>
            <a:fillRect/>
          </a:stretch>
        </p:blipFill>
        <p:spPr>
          <a:xfrm>
            <a:off x="493885" y="1553671"/>
            <a:ext cx="8204061" cy="462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62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DMO-</a:t>
            </a:r>
            <a:r>
              <a:rPr lang="de-DE" dirty="0" err="1"/>
              <a:t>Fleetmapping</a:t>
            </a:r>
            <a:r>
              <a:rPr lang="de-DE" dirty="0"/>
              <a:t> Feuerwehr</a:t>
            </a:r>
            <a:br>
              <a:rPr lang="de-DE" dirty="0"/>
            </a:br>
            <a:r>
              <a:rPr lang="de-DE" dirty="0"/>
              <a:t>für ILS-Bereich Schweinfurt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741966" y="1293864"/>
            <a:ext cx="614045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Betriebsgruppe und erster Einsatzabschnitt</a:t>
            </a:r>
          </a:p>
        </p:txBody>
      </p:sp>
      <p:sp>
        <p:nvSpPr>
          <p:cNvPr id="8" name="Rechteck 7"/>
          <p:cNvSpPr/>
          <p:nvPr/>
        </p:nvSpPr>
        <p:spPr>
          <a:xfrm>
            <a:off x="1748582" y="1293864"/>
            <a:ext cx="943491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307_F</a:t>
            </a:r>
          </a:p>
        </p:txBody>
      </p:sp>
      <p:sp>
        <p:nvSpPr>
          <p:cNvPr id="9" name="Rechteck 8"/>
          <p:cNvSpPr/>
          <p:nvPr/>
        </p:nvSpPr>
        <p:spPr>
          <a:xfrm>
            <a:off x="2741966" y="2257352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Für alle Einsätze der Höhenrettung sowie Hubschraubereinsätze mit Höhenrettung</a:t>
            </a:r>
          </a:p>
        </p:txBody>
      </p:sp>
      <p:sp>
        <p:nvSpPr>
          <p:cNvPr id="10" name="Rechteck 9"/>
          <p:cNvSpPr/>
          <p:nvPr/>
        </p:nvSpPr>
        <p:spPr>
          <a:xfrm>
            <a:off x="1748582" y="2257352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308_F</a:t>
            </a:r>
          </a:p>
        </p:txBody>
      </p:sp>
      <p:sp>
        <p:nvSpPr>
          <p:cNvPr id="11" name="Rechteck 10"/>
          <p:cNvSpPr/>
          <p:nvPr/>
        </p:nvSpPr>
        <p:spPr>
          <a:xfrm>
            <a:off x="2741966" y="2739096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CSA/Atemschutz (abhängig vom Atemschutzkonzept)</a:t>
            </a:r>
          </a:p>
        </p:txBody>
      </p:sp>
      <p:sp>
        <p:nvSpPr>
          <p:cNvPr id="12" name="Rechteck 11"/>
          <p:cNvSpPr/>
          <p:nvPr/>
        </p:nvSpPr>
        <p:spPr>
          <a:xfrm>
            <a:off x="1748582" y="2739096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309_F</a:t>
            </a:r>
          </a:p>
        </p:txBody>
      </p:sp>
      <p:sp>
        <p:nvSpPr>
          <p:cNvPr id="13" name="Rechteck 12"/>
          <p:cNvSpPr/>
          <p:nvPr/>
        </p:nvSpPr>
        <p:spPr>
          <a:xfrm>
            <a:off x="2741966" y="3220840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Sicherheitswachen</a:t>
            </a:r>
          </a:p>
        </p:txBody>
      </p:sp>
      <p:sp>
        <p:nvSpPr>
          <p:cNvPr id="14" name="Rechteck 13"/>
          <p:cNvSpPr/>
          <p:nvPr/>
        </p:nvSpPr>
        <p:spPr>
          <a:xfrm>
            <a:off x="1748582" y="3220840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326_F</a:t>
            </a:r>
          </a:p>
        </p:txBody>
      </p:sp>
      <p:sp>
        <p:nvSpPr>
          <p:cNvPr id="16" name="Rechteck 15"/>
          <p:cNvSpPr/>
          <p:nvPr/>
        </p:nvSpPr>
        <p:spPr>
          <a:xfrm>
            <a:off x="259115" y="2257352"/>
            <a:ext cx="1426029" cy="13234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Sicherheit</a:t>
            </a:r>
          </a:p>
        </p:txBody>
      </p:sp>
      <p:sp>
        <p:nvSpPr>
          <p:cNvPr id="17" name="Rechteck 16"/>
          <p:cNvSpPr/>
          <p:nvPr/>
        </p:nvSpPr>
        <p:spPr>
          <a:xfrm>
            <a:off x="259115" y="1293864"/>
            <a:ext cx="142603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Betrieb</a:t>
            </a:r>
          </a:p>
        </p:txBody>
      </p:sp>
      <p:sp>
        <p:nvSpPr>
          <p:cNvPr id="18" name="Rechteck 17"/>
          <p:cNvSpPr/>
          <p:nvPr/>
        </p:nvSpPr>
        <p:spPr>
          <a:xfrm>
            <a:off x="273946" y="3702584"/>
            <a:ext cx="1411199" cy="22799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Einsatzab</a:t>
            </a:r>
            <a:r>
              <a:rPr lang="de-DE" dirty="0">
                <a:solidFill>
                  <a:schemeClr val="tx1"/>
                </a:solidFill>
              </a:rPr>
              <a:t>-schnitte</a:t>
            </a:r>
          </a:p>
        </p:txBody>
      </p:sp>
      <p:sp>
        <p:nvSpPr>
          <p:cNvPr id="19" name="Rechteck 18"/>
          <p:cNvSpPr/>
          <p:nvPr/>
        </p:nvSpPr>
        <p:spPr>
          <a:xfrm>
            <a:off x="2741966" y="1775608"/>
            <a:ext cx="614045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Gruppe für den Führungsstab</a:t>
            </a:r>
          </a:p>
        </p:txBody>
      </p:sp>
      <p:sp>
        <p:nvSpPr>
          <p:cNvPr id="20" name="Rechteck 19"/>
          <p:cNvSpPr/>
          <p:nvPr/>
        </p:nvSpPr>
        <p:spPr>
          <a:xfrm>
            <a:off x="1748582" y="1775608"/>
            <a:ext cx="943491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310_F</a:t>
            </a:r>
          </a:p>
        </p:txBody>
      </p:sp>
      <p:sp>
        <p:nvSpPr>
          <p:cNvPr id="21" name="Rechteck 20"/>
          <p:cNvSpPr/>
          <p:nvPr/>
        </p:nvSpPr>
        <p:spPr>
          <a:xfrm>
            <a:off x="259115" y="1775608"/>
            <a:ext cx="142603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Führung</a:t>
            </a:r>
          </a:p>
        </p:txBody>
      </p:sp>
      <p:sp>
        <p:nvSpPr>
          <p:cNvPr id="22" name="Rechteck 21"/>
          <p:cNvSpPr/>
          <p:nvPr/>
        </p:nvSpPr>
        <p:spPr>
          <a:xfrm>
            <a:off x="2741966" y="3702584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Erster Einsatzabschnitt bei planbaren Einsätzen</a:t>
            </a:r>
          </a:p>
        </p:txBody>
      </p:sp>
      <p:sp>
        <p:nvSpPr>
          <p:cNvPr id="23" name="Rechteck 22"/>
          <p:cNvSpPr/>
          <p:nvPr/>
        </p:nvSpPr>
        <p:spPr>
          <a:xfrm>
            <a:off x="1748582" y="3702584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311_F</a:t>
            </a:r>
          </a:p>
        </p:txBody>
      </p:sp>
      <p:sp>
        <p:nvSpPr>
          <p:cNvPr id="24" name="Rechteck 23"/>
          <p:cNvSpPr/>
          <p:nvPr/>
        </p:nvSpPr>
        <p:spPr>
          <a:xfrm>
            <a:off x="2741966" y="4184328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Zweiter Einsatzabschnitt</a:t>
            </a:r>
          </a:p>
        </p:txBody>
      </p:sp>
      <p:sp>
        <p:nvSpPr>
          <p:cNvPr id="25" name="Rechteck 24"/>
          <p:cNvSpPr/>
          <p:nvPr/>
        </p:nvSpPr>
        <p:spPr>
          <a:xfrm>
            <a:off x="1748582" y="4184328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312_F</a:t>
            </a:r>
          </a:p>
        </p:txBody>
      </p:sp>
      <p:sp>
        <p:nvSpPr>
          <p:cNvPr id="26" name="Rechteck 25"/>
          <p:cNvSpPr/>
          <p:nvPr/>
        </p:nvSpPr>
        <p:spPr>
          <a:xfrm>
            <a:off x="2741966" y="4666072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Dritter Einsatzabschnitt</a:t>
            </a:r>
          </a:p>
        </p:txBody>
      </p:sp>
      <p:sp>
        <p:nvSpPr>
          <p:cNvPr id="27" name="Rechteck 26"/>
          <p:cNvSpPr/>
          <p:nvPr/>
        </p:nvSpPr>
        <p:spPr>
          <a:xfrm>
            <a:off x="1748582" y="4666072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313_F</a:t>
            </a:r>
          </a:p>
        </p:txBody>
      </p:sp>
      <p:sp>
        <p:nvSpPr>
          <p:cNvPr id="28" name="Rechteck 27"/>
          <p:cNvSpPr/>
          <p:nvPr/>
        </p:nvSpPr>
        <p:spPr>
          <a:xfrm>
            <a:off x="2741966" y="5147818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Vierter Einsatzabschnitt</a:t>
            </a:r>
          </a:p>
        </p:txBody>
      </p:sp>
      <p:sp>
        <p:nvSpPr>
          <p:cNvPr id="29" name="Rechteck 28"/>
          <p:cNvSpPr/>
          <p:nvPr/>
        </p:nvSpPr>
        <p:spPr>
          <a:xfrm>
            <a:off x="1748582" y="5147818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314_F</a:t>
            </a:r>
          </a:p>
        </p:txBody>
      </p:sp>
      <p:sp>
        <p:nvSpPr>
          <p:cNvPr id="30" name="Rechteck 29"/>
          <p:cNvSpPr/>
          <p:nvPr/>
        </p:nvSpPr>
        <p:spPr>
          <a:xfrm>
            <a:off x="2741966" y="5622536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11 Gruppen zur freien Verfügung</a:t>
            </a:r>
          </a:p>
        </p:txBody>
      </p:sp>
      <p:sp>
        <p:nvSpPr>
          <p:cNvPr id="31" name="Rechteck 30"/>
          <p:cNvSpPr/>
          <p:nvPr/>
        </p:nvSpPr>
        <p:spPr>
          <a:xfrm>
            <a:off x="1748582" y="5622536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315-325_F</a:t>
            </a:r>
          </a:p>
        </p:txBody>
      </p:sp>
      <p:sp>
        <p:nvSpPr>
          <p:cNvPr id="32" name="Rechteck 31"/>
          <p:cNvSpPr/>
          <p:nvPr/>
        </p:nvSpPr>
        <p:spPr>
          <a:xfrm>
            <a:off x="2741966" y="6078622"/>
            <a:ext cx="6140450" cy="36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bg1"/>
                </a:solidFill>
              </a:rPr>
              <a:t>Für Verbandsfahrten</a:t>
            </a:r>
          </a:p>
        </p:txBody>
      </p:sp>
      <p:sp>
        <p:nvSpPr>
          <p:cNvPr id="33" name="Rechteck 32"/>
          <p:cNvSpPr/>
          <p:nvPr/>
        </p:nvSpPr>
        <p:spPr>
          <a:xfrm>
            <a:off x="1748582" y="6079458"/>
            <a:ext cx="943491" cy="36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bg1"/>
                </a:solidFill>
              </a:rPr>
              <a:t>Marschkanal</a:t>
            </a:r>
          </a:p>
        </p:txBody>
      </p:sp>
    </p:spTree>
    <p:extLst>
      <p:ext uri="{BB962C8B-B14F-4D97-AF65-F5344CB8AC3E}">
        <p14:creationId xmlns:p14="http://schemas.microsoft.com/office/powerpoint/2010/main" val="1858306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DMO-Gruppen – Kurzwahl-Systematik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28</a:t>
            </a:fld>
            <a:endParaRPr lang="de-DE" dirty="0"/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D53C1200-AC73-4649-A52D-4475192D9B3D}"/>
              </a:ext>
            </a:extLst>
          </p:cNvPr>
          <p:cNvGrpSpPr/>
          <p:nvPr/>
        </p:nvGrpSpPr>
        <p:grpSpPr>
          <a:xfrm>
            <a:off x="2248117" y="2228820"/>
            <a:ext cx="4647766" cy="2094117"/>
            <a:chOff x="1308317" y="2228820"/>
            <a:chExt cx="4647766" cy="2094117"/>
          </a:xfrm>
        </p:grpSpPr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9BAA115B-0407-4C4D-941A-0D6CE4561296}"/>
                </a:ext>
              </a:extLst>
            </p:cNvPr>
            <p:cNvGrpSpPr/>
            <p:nvPr/>
          </p:nvGrpSpPr>
          <p:grpSpPr>
            <a:xfrm>
              <a:off x="1589088" y="2228820"/>
              <a:ext cx="4086225" cy="400110"/>
              <a:chOff x="2587625" y="2228820"/>
              <a:chExt cx="4086225" cy="400110"/>
            </a:xfrm>
          </p:grpSpPr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9D323D3B-32D3-4550-8A1E-20653521BEAB}"/>
                  </a:ext>
                </a:extLst>
              </p:cNvPr>
              <p:cNvSpPr/>
              <p:nvPr/>
            </p:nvSpPr>
            <p:spPr>
              <a:xfrm>
                <a:off x="3941732" y="2241550"/>
                <a:ext cx="2732118" cy="3619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000" dirty="0"/>
                  <a:t>[Zahlen der Gruppe]</a:t>
                </a:r>
              </a:p>
            </p:txBody>
          </p:sp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788FA812-02F3-4714-B068-8898B2C666F8}"/>
                  </a:ext>
                </a:extLst>
              </p:cNvPr>
              <p:cNvSpPr txBox="1"/>
              <p:nvPr/>
            </p:nvSpPr>
            <p:spPr>
              <a:xfrm>
                <a:off x="2587625" y="2228820"/>
                <a:ext cx="1344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Kurzwahl =</a:t>
                </a:r>
              </a:p>
            </p:txBody>
          </p: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0919319E-7969-423F-8F53-FDC42728AEB3}"/>
                </a:ext>
              </a:extLst>
            </p:cNvPr>
            <p:cNvGrpSpPr/>
            <p:nvPr/>
          </p:nvGrpSpPr>
          <p:grpSpPr>
            <a:xfrm>
              <a:off x="1308317" y="3283634"/>
              <a:ext cx="4647766" cy="1039303"/>
              <a:chOff x="590550" y="3283634"/>
              <a:chExt cx="4647766" cy="1039303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49A57025-AC09-488E-A881-ED04EAEEBD36}"/>
                  </a:ext>
                </a:extLst>
              </p:cNvPr>
              <p:cNvSpPr txBox="1"/>
              <p:nvPr/>
            </p:nvSpPr>
            <p:spPr>
              <a:xfrm>
                <a:off x="590550" y="3283634"/>
                <a:ext cx="992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Beispiel:</a:t>
                </a:r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E2DC3CBB-C1E8-4AC1-8C31-E625BA4AB068}"/>
                  </a:ext>
                </a:extLst>
              </p:cNvPr>
              <p:cNvSpPr/>
              <p:nvPr/>
            </p:nvSpPr>
            <p:spPr>
              <a:xfrm>
                <a:off x="3033249" y="3960987"/>
                <a:ext cx="2205067" cy="3619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307</a:t>
                </a:r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E156B0BB-6CC4-4D32-BEF1-9AC4BD8B056B}"/>
                  </a:ext>
                </a:extLst>
              </p:cNvPr>
              <p:cNvSpPr/>
              <p:nvPr/>
            </p:nvSpPr>
            <p:spPr>
              <a:xfrm>
                <a:off x="671049" y="3960987"/>
                <a:ext cx="2205067" cy="3619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307_F</a:t>
                </a:r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C2875205-93E6-4AB9-9730-236C3D83375A}"/>
                  </a:ext>
                </a:extLst>
              </p:cNvPr>
              <p:cNvSpPr txBox="1"/>
              <p:nvPr/>
            </p:nvSpPr>
            <p:spPr>
              <a:xfrm>
                <a:off x="671049" y="3638551"/>
                <a:ext cx="127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i="1" dirty="0"/>
                  <a:t>Gruppe:</a:t>
                </a:r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5FF24919-275B-4818-B8F7-B685E27F07AF}"/>
                  </a:ext>
                </a:extLst>
              </p:cNvPr>
              <p:cNvSpPr txBox="1"/>
              <p:nvPr/>
            </p:nvSpPr>
            <p:spPr>
              <a:xfrm>
                <a:off x="3033249" y="3644386"/>
                <a:ext cx="127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i="1" dirty="0"/>
                  <a:t>Kurzwahl: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1328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Nutzung TMO/DMO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29</a:t>
            </a:fld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26" y="1645978"/>
            <a:ext cx="7470440" cy="441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790950" y="156793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TMO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657771" y="3228975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DMO</a:t>
            </a:r>
          </a:p>
        </p:txBody>
      </p:sp>
    </p:spTree>
    <p:extLst>
      <p:ext uri="{BB962C8B-B14F-4D97-AF65-F5344CB8AC3E}">
        <p14:creationId xmlns:p14="http://schemas.microsoft.com/office/powerpoint/2010/main" val="348636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Digitalfunk?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9" name="Picture 2" descr="http://upload.wikimedia.org/wikipedia/commons/thumb/c/cf/SEL_FuG_7b.JPG/1024px-SEL_FuG_7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956" y="3717925"/>
            <a:ext cx="6771201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179623" y="1461097"/>
            <a:ext cx="877187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/>
              <a:t>STAND ANALOGFUNK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Hersteller konzentrieren sich auf Digitalfunktechnik </a:t>
            </a:r>
            <a:r>
              <a:rPr lang="de-DE" dirty="0">
                <a:sym typeface="Wingdings" panose="05000000000000000000" pitchFamily="2" charset="2"/>
              </a:rPr>
              <a:t> Ersatzteilbeschaffung mittelfristig fragwürdig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Analogfunk genügt nicht den heutigen taktischen und technischen Anforderungen der BOS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Analogfunk ist ohne großen Aufwand abzuhören</a:t>
            </a:r>
          </a:p>
        </p:txBody>
      </p:sp>
    </p:spTree>
    <p:extLst>
      <p:ext uri="{BB962C8B-B14F-4D97-AF65-F5344CB8AC3E}">
        <p14:creationId xmlns:p14="http://schemas.microsoft.com/office/powerpoint/2010/main" val="2098325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Notruf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30</a:t>
            </a:fld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06" y="1551470"/>
            <a:ext cx="7019481" cy="458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761860" y="1678198"/>
            <a:ext cx="1992176" cy="224676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 dirty="0"/>
              <a:t>BEACHTE</a:t>
            </a:r>
          </a:p>
          <a:p>
            <a:r>
              <a:rPr lang="de-DE" sz="1400" dirty="0"/>
              <a:t>Sollte ein Notruf versehentlich ausgelöst werden, muss unverzüglich über Funk „Fehlauslösung des Notrufs, keine Maßnahmen notwendig!“ gemeldet werden!</a:t>
            </a:r>
          </a:p>
        </p:txBody>
      </p:sp>
    </p:spTree>
    <p:extLst>
      <p:ext uri="{BB962C8B-B14F-4D97-AF65-F5344CB8AC3E}">
        <p14:creationId xmlns:p14="http://schemas.microsoft.com/office/powerpoint/2010/main" val="168779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Repeater</a:t>
            </a:r>
            <a:br>
              <a:rPr lang="de-DE" dirty="0"/>
            </a:br>
            <a:r>
              <a:rPr lang="de-DE" dirty="0"/>
              <a:t>(nur im DMO-Betrieb verfügbar)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1620047"/>
            <a:ext cx="6443282" cy="444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00033" y="3003576"/>
            <a:ext cx="1992176" cy="116955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 dirty="0"/>
              <a:t>BEACHTE</a:t>
            </a:r>
          </a:p>
          <a:p>
            <a:r>
              <a:rPr lang="de-DE" sz="1400" dirty="0"/>
              <a:t>Schalten eines Repeaters nur auf Weisung des Einsatzleiters nach Rücksprache mit der ILS!</a:t>
            </a:r>
          </a:p>
        </p:txBody>
      </p:sp>
    </p:spTree>
    <p:extLst>
      <p:ext uri="{BB962C8B-B14F-4D97-AF65-F5344CB8AC3E}">
        <p14:creationId xmlns:p14="http://schemas.microsoft.com/office/powerpoint/2010/main" val="181889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Gateway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32</a:t>
            </a:fld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1678198"/>
            <a:ext cx="76930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281772" y="5185100"/>
            <a:ext cx="6952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Gateway verbindet Funkteilnehmer im TMO und Teilnehmer im DMO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Erweitert den TMO-Versorgungsbereich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61860" y="1678198"/>
            <a:ext cx="1992176" cy="116955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 dirty="0"/>
              <a:t>BEACHTE</a:t>
            </a:r>
          </a:p>
          <a:p>
            <a:r>
              <a:rPr lang="de-DE" sz="1400" dirty="0"/>
              <a:t>Schalten eines Gateways nur auf Weisung des Einsatzleiters nach Rücksprache mit der ILS!</a:t>
            </a:r>
          </a:p>
        </p:txBody>
      </p:sp>
    </p:spTree>
    <p:extLst>
      <p:ext uri="{BB962C8B-B14F-4D97-AF65-F5344CB8AC3E}">
        <p14:creationId xmlns:p14="http://schemas.microsoft.com/office/powerpoint/2010/main" val="335423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 dirty="0"/>
              <a:t>2015-10-07: Hinweis zur Folie Notruf ergänzt</a:t>
            </a:r>
          </a:p>
          <a:p>
            <a:r>
              <a:rPr lang="de-DE" sz="1200" dirty="0"/>
              <a:t>2015-10-28: </a:t>
            </a:r>
            <a:r>
              <a:rPr lang="de-DE" sz="1200" dirty="0" err="1"/>
              <a:t>Fleetmapping</a:t>
            </a:r>
            <a:r>
              <a:rPr lang="de-DE" sz="1200" dirty="0"/>
              <a:t> TMO überarbeitet und aktualisiert</a:t>
            </a:r>
          </a:p>
          <a:p>
            <a:r>
              <a:rPr lang="de-DE" sz="1200" dirty="0"/>
              <a:t>2015-11-02: Zielgruppenorientierte Präsentation hinzugefügt, Folienkommentare standardisiert, DMO-</a:t>
            </a:r>
            <a:r>
              <a:rPr lang="de-DE" sz="1200" dirty="0" err="1"/>
              <a:t>Fleetmapping</a:t>
            </a:r>
            <a:r>
              <a:rPr lang="de-DE" sz="1200" dirty="0"/>
              <a:t> für ILS-Bereich Schweinfurt ergänzt</a:t>
            </a:r>
          </a:p>
          <a:p>
            <a:r>
              <a:rPr lang="de-DE" sz="1200" dirty="0"/>
              <a:t>2015-11-05: Hinweise auf Folie </a:t>
            </a:r>
            <a:r>
              <a:rPr lang="de-DE" sz="1200" dirty="0">
                <a:hlinkClick r:id="rId2" action="ppaction://hlinksldjump"/>
              </a:rPr>
              <a:t>Repeater (nur im DMO-Betrieb verfügbar)</a:t>
            </a:r>
            <a:r>
              <a:rPr lang="de-DE" sz="1200" dirty="0"/>
              <a:t> und </a:t>
            </a:r>
            <a:r>
              <a:rPr lang="de-DE" sz="1200" dirty="0">
                <a:hlinkClick r:id="rId3" action="ppaction://hlinksldjump"/>
              </a:rPr>
              <a:t>Gateway</a:t>
            </a:r>
            <a:r>
              <a:rPr lang="de-DE" sz="1200" dirty="0"/>
              <a:t> ergänzt</a:t>
            </a:r>
          </a:p>
          <a:p>
            <a:r>
              <a:rPr lang="de-DE" sz="1200" dirty="0"/>
              <a:t>2015-12-29: </a:t>
            </a:r>
            <a:r>
              <a:rPr lang="de-DE" sz="1200" dirty="0">
                <a:hlinkClick r:id="rId4" action="ppaction://hlinksldjump"/>
              </a:rPr>
              <a:t>Reflexion</a:t>
            </a:r>
            <a:r>
              <a:rPr lang="de-DE" sz="1200" dirty="0"/>
              <a:t> und </a:t>
            </a:r>
            <a:r>
              <a:rPr lang="de-DE" sz="1200" dirty="0">
                <a:hlinkClick r:id="rId5" action="ppaction://hlinksldjump"/>
              </a:rPr>
              <a:t>Schwächung</a:t>
            </a:r>
            <a:r>
              <a:rPr lang="de-DE" sz="1200" dirty="0"/>
              <a:t> zur zielgruppenorientierte Präsentation „Aufbaulehrgang“ hinzugefügt.</a:t>
            </a:r>
          </a:p>
          <a:p>
            <a:r>
              <a:rPr lang="de-DE" sz="1200" dirty="0"/>
              <a:t>2016-02-18: Inhalte aus ELA eingebaut; neue zielgruppenorientierte Präsentation „ELA + Unterwiesener“</a:t>
            </a:r>
          </a:p>
          <a:p>
            <a:r>
              <a:rPr lang="de-DE" sz="1200" dirty="0"/>
              <a:t>2016-05-04: Update TMO-</a:t>
            </a:r>
            <a:r>
              <a:rPr lang="de-DE" sz="1200" dirty="0" err="1"/>
              <a:t>Fleetmapping</a:t>
            </a:r>
            <a:endParaRPr lang="de-DE" sz="1200" dirty="0"/>
          </a:p>
          <a:p>
            <a:r>
              <a:rPr lang="de-DE" sz="1200" dirty="0"/>
              <a:t>2019-06-27: Hinweis, dass Gateway in der Version MR16 nicht zur Verfügung steht</a:t>
            </a:r>
          </a:p>
          <a:p>
            <a:r>
              <a:rPr lang="de-DE" sz="1200" dirty="0"/>
              <a:t>2019-06-30: Kurzwahlen im Fleetmapping, </a:t>
            </a:r>
            <a:r>
              <a:rPr lang="de-DE" sz="1200" dirty="0">
                <a:hlinkClick r:id="rId6" action="ppaction://hlinksldjump"/>
              </a:rPr>
              <a:t>TMO-Gruppen – Kurzwahlsystematik</a:t>
            </a:r>
            <a:r>
              <a:rPr lang="de-DE" sz="1200" dirty="0"/>
              <a:t> und </a:t>
            </a:r>
            <a:r>
              <a:rPr lang="de-DE" sz="1200" dirty="0">
                <a:hlinkClick r:id="rId7" action="ppaction://hlinksldjump"/>
              </a:rPr>
              <a:t>DMO-Gruppen – Kurzwahl-Systematik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2020-01-22: Kurzwahl für die Gruppen SoG_7_SW bis SoG_8_SW im </a:t>
            </a:r>
            <a:r>
              <a:rPr lang="de-DE" sz="1200" dirty="0" err="1"/>
              <a:t>Fleetmapping</a:t>
            </a:r>
            <a:r>
              <a:rPr lang="de-DE" sz="1200"/>
              <a:t> korrigiert</a:t>
            </a:r>
            <a:r>
              <a:rPr lang="de-DE" sz="1200" dirty="0"/>
              <a:t>.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33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16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Netzaufbau in Deutschland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9" name="Picture 6" descr="Fortschrittsanzeiger April 20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67" y="1523667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Fortschrittsanzeiger August 2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92" y="1523667"/>
            <a:ext cx="33623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Fortschrittsanzeiger Oktober 2013 - Deutschlandkarte mit farblicher Darstellung der Aufbauphasen 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92" y="1523667"/>
            <a:ext cx="33623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Fortschrittsanzeiger Juli 2014 - Deutschlandkarte mit farblicher Darstellung der Aufbauphasen 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67" y="1523667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Fortschrittsanzeiger Oktober 2014 - Deutschlandkarte mit farblicher Darstellung der Aufbauphasen 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67" y="1523667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Fortschrittsanzeiger Januar 2015 - Deutschlandkarte mit farblicher Darstellung der Aufbauphasen  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29" y="1523667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ortschrittsanzeiger Oktober 2015 - Deutschlandkarte mit farblicher Darstellung der Aufbauphasen  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29" y="1523667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Inhaltsplatzhalter 4"/>
          <p:cNvSpPr txBox="1">
            <a:spLocks/>
          </p:cNvSpPr>
          <p:nvPr/>
        </p:nvSpPr>
        <p:spPr>
          <a:xfrm>
            <a:off x="417095" y="1523667"/>
            <a:ext cx="4038600" cy="50734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/>
              <a:t>Weltweit größtes TETRA25-Funknetz</a:t>
            </a:r>
          </a:p>
          <a:p>
            <a:r>
              <a:rPr lang="de-DE" sz="2400"/>
              <a:t>Auslegung auf 500.000 Nutzer</a:t>
            </a:r>
          </a:p>
          <a:p>
            <a:r>
              <a:rPr lang="de-DE" sz="2400"/>
              <a:t>ca. 4.300 Basisstationen</a:t>
            </a:r>
          </a:p>
          <a:p>
            <a:r>
              <a:rPr lang="de-DE" sz="2400"/>
              <a:t>45 Netzabschnitte bundesweit </a:t>
            </a:r>
          </a:p>
          <a:p>
            <a:r>
              <a:rPr lang="de-DE" sz="2400"/>
              <a:t>2 Netzmanagementcenter</a:t>
            </a:r>
          </a:p>
          <a:p>
            <a:r>
              <a:rPr lang="de-DE" sz="2400"/>
              <a:t>4 Transitvermittlungsstellen</a:t>
            </a:r>
          </a:p>
          <a:p>
            <a:r>
              <a:rPr lang="de-DE" sz="2400"/>
              <a:t>ca. 62 Vermittlungsstellen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6471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Leistungsmerkmale des Digitalfunks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3" name="Inhaltsplatzhalter 6"/>
          <p:cNvSpPr txBox="1">
            <a:spLocks/>
          </p:cNvSpPr>
          <p:nvPr/>
        </p:nvSpPr>
        <p:spPr>
          <a:xfrm>
            <a:off x="457200" y="1395663"/>
            <a:ext cx="8219256" cy="47305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b="1" dirty="0"/>
              <a:t>ÜBERBLICK</a:t>
            </a:r>
            <a:endParaRPr lang="de-DE" sz="1800" b="1" dirty="0"/>
          </a:p>
          <a:p>
            <a:r>
              <a:rPr lang="de-DE" sz="1800" dirty="0"/>
              <a:t>Abhörsicherheit</a:t>
            </a:r>
          </a:p>
          <a:p>
            <a:r>
              <a:rPr lang="de-DE" sz="1800" dirty="0"/>
              <a:t>Optimierte Funkversorgung</a:t>
            </a:r>
          </a:p>
          <a:p>
            <a:r>
              <a:rPr lang="de-DE" sz="1800" dirty="0"/>
              <a:t>Gruppenkommunikation</a:t>
            </a:r>
          </a:p>
          <a:p>
            <a:r>
              <a:rPr lang="de-DE" sz="1800" dirty="0"/>
              <a:t>Einzelkommunikation</a:t>
            </a:r>
          </a:p>
          <a:p>
            <a:r>
              <a:rPr lang="de-DE" sz="1800" dirty="0"/>
              <a:t>Notruf</a:t>
            </a:r>
          </a:p>
          <a:p>
            <a:r>
              <a:rPr lang="de-DE" sz="1800" dirty="0"/>
              <a:t>Bundesweite Erreichbarkeit</a:t>
            </a:r>
          </a:p>
          <a:p>
            <a:r>
              <a:rPr lang="de-DE" sz="1800" dirty="0"/>
              <a:t>Telefonie</a:t>
            </a:r>
          </a:p>
          <a:p>
            <a:r>
              <a:rPr lang="de-DE" sz="1800" dirty="0"/>
              <a:t>Short Data Service (SDS)</a:t>
            </a:r>
          </a:p>
          <a:p>
            <a:r>
              <a:rPr lang="de-DE" sz="1800" dirty="0"/>
              <a:t>Funkmeldesystem (FMS)</a:t>
            </a:r>
          </a:p>
        </p:txBody>
      </p:sp>
      <p:sp>
        <p:nvSpPr>
          <p:cNvPr id="5" name="Rechteck 4"/>
          <p:cNvSpPr/>
          <p:nvPr/>
        </p:nvSpPr>
        <p:spPr>
          <a:xfrm>
            <a:off x="500033" y="1395664"/>
            <a:ext cx="8186767" cy="3429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</a:rPr>
              <a:t>Was sind eure Erwartungen?</a:t>
            </a:r>
          </a:p>
        </p:txBody>
      </p:sp>
    </p:spTree>
    <p:extLst>
      <p:ext uri="{BB962C8B-B14F-4D97-AF65-F5344CB8AC3E}">
        <p14:creationId xmlns:p14="http://schemas.microsoft.com/office/powerpoint/2010/main" val="286805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Abhörsicherheit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3" name="Inhaltsplatzhalter 6"/>
          <p:cNvSpPr txBox="1">
            <a:spLocks/>
          </p:cNvSpPr>
          <p:nvPr/>
        </p:nvSpPr>
        <p:spPr>
          <a:xfrm>
            <a:off x="457200" y="1431758"/>
            <a:ext cx="4038600" cy="46944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Abhören des Funks mit einfachen Hilfsmitteln nicht möglich</a:t>
            </a:r>
          </a:p>
          <a:p>
            <a:r>
              <a:rPr lang="de-DE" sz="1800" dirty="0"/>
              <a:t>Einsatz von Verschlüsselungstechnik</a:t>
            </a:r>
          </a:p>
          <a:p>
            <a:r>
              <a:rPr lang="de-DE" sz="1800" dirty="0"/>
              <a:t>Verbessert den Datenschutz</a:t>
            </a:r>
          </a:p>
          <a:p>
            <a:r>
              <a:rPr lang="de-DE" sz="1800" dirty="0"/>
              <a:t>Leitstelle kann bei Verlust oder Missbrauch Geräte sperren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67972" y="1739975"/>
            <a:ext cx="3918828" cy="226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63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Optimierte Funkversorgung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9437" y="2723071"/>
            <a:ext cx="6994014" cy="226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251520" y="1181844"/>
            <a:ext cx="5472608" cy="2223824"/>
            <a:chOff x="251520" y="917144"/>
            <a:chExt cx="5472608" cy="2223824"/>
          </a:xfrm>
        </p:grpSpPr>
        <p:grpSp>
          <p:nvGrpSpPr>
            <p:cNvPr id="9" name="Gruppieren 8"/>
            <p:cNvGrpSpPr/>
            <p:nvPr/>
          </p:nvGrpSpPr>
          <p:grpSpPr>
            <a:xfrm>
              <a:off x="251520" y="917144"/>
              <a:ext cx="3600000" cy="1283330"/>
              <a:chOff x="1055813" y="917144"/>
              <a:chExt cx="3600000" cy="1283330"/>
            </a:xfrm>
          </p:grpSpPr>
          <p:sp>
            <p:nvSpPr>
              <p:cNvPr id="11" name="Textfeld 10"/>
              <p:cNvSpPr txBox="1"/>
              <p:nvPr/>
            </p:nvSpPr>
            <p:spPr>
              <a:xfrm>
                <a:off x="1055813" y="1277144"/>
                <a:ext cx="3600000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entsprechend den gesetzlichen Grundlagen bzw. freiwilligen Leistungen der Betreiber</a:t>
                </a: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1055813" y="917144"/>
                <a:ext cx="3600000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Besondere Objekte</a:t>
                </a:r>
              </a:p>
            </p:txBody>
          </p:sp>
        </p:grpSp>
        <p:cxnSp>
          <p:nvCxnSpPr>
            <p:cNvPr id="10" name="Gerade Verbindung mit Pfeil 9"/>
            <p:cNvCxnSpPr>
              <a:endCxn id="11" idx="2"/>
            </p:cNvCxnSpPr>
            <p:nvPr/>
          </p:nvCxnSpPr>
          <p:spPr>
            <a:xfrm flipH="1" flipV="1">
              <a:off x="2051520" y="2200474"/>
              <a:ext cx="3672608" cy="940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en 13"/>
          <p:cNvGrpSpPr/>
          <p:nvPr/>
        </p:nvGrpSpPr>
        <p:grpSpPr>
          <a:xfrm>
            <a:off x="5292480" y="1181844"/>
            <a:ext cx="3600000" cy="2439849"/>
            <a:chOff x="5292480" y="917144"/>
            <a:chExt cx="3600000" cy="2439849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5292480" y="917144"/>
              <a:ext cx="3600000" cy="1283330"/>
              <a:chOff x="1055813" y="917144"/>
              <a:chExt cx="3600000" cy="1283330"/>
            </a:xfrm>
          </p:grpSpPr>
          <p:sp>
            <p:nvSpPr>
              <p:cNvPr id="18" name="Textfeld 17"/>
              <p:cNvSpPr txBox="1"/>
              <p:nvPr/>
            </p:nvSpPr>
            <p:spPr>
              <a:xfrm>
                <a:off x="1055813" y="1277144"/>
                <a:ext cx="3600000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Überall Gürteltragweise gewährleistet; Siedlungsfläche = bebaute Fläche inkl. Verkehrsfläche</a:t>
                </a: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1055813" y="917144"/>
                <a:ext cx="360000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Handfunkgeräte in Siedlungsflächen</a:t>
                </a:r>
              </a:p>
            </p:txBody>
          </p:sp>
        </p:grpSp>
        <p:cxnSp>
          <p:nvCxnSpPr>
            <p:cNvPr id="17" name="Gerade Verbindung mit Pfeil 16"/>
            <p:cNvCxnSpPr>
              <a:endCxn id="18" idx="2"/>
            </p:cNvCxnSpPr>
            <p:nvPr/>
          </p:nvCxnSpPr>
          <p:spPr>
            <a:xfrm flipV="1">
              <a:off x="7092480" y="2200474"/>
              <a:ext cx="0" cy="11565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4427984" y="4629804"/>
            <a:ext cx="4464496" cy="1787546"/>
            <a:chOff x="4427984" y="4365104"/>
            <a:chExt cx="4464496" cy="1787546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5292480" y="4869321"/>
              <a:ext cx="3600000" cy="1283329"/>
              <a:chOff x="1055813" y="917144"/>
              <a:chExt cx="3600000" cy="1283329"/>
            </a:xfrm>
          </p:grpSpPr>
          <p:sp>
            <p:nvSpPr>
              <p:cNvPr id="23" name="Textfeld 22"/>
              <p:cNvSpPr txBox="1"/>
              <p:nvPr/>
            </p:nvSpPr>
            <p:spPr>
              <a:xfrm>
                <a:off x="1055813" y="1277143"/>
                <a:ext cx="3600000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Bundesweit nahezu flächendeckende Erreichbarkeit gewährleistet</a:t>
                </a: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1055813" y="917144"/>
                <a:ext cx="360000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Fahrzeugfunk</a:t>
                </a:r>
              </a:p>
            </p:txBody>
          </p:sp>
        </p:grpSp>
        <p:cxnSp>
          <p:nvCxnSpPr>
            <p:cNvPr id="22" name="Gerade Verbindung mit Pfeil 21"/>
            <p:cNvCxnSpPr/>
            <p:nvPr/>
          </p:nvCxnSpPr>
          <p:spPr>
            <a:xfrm>
              <a:off x="4427984" y="4365104"/>
              <a:ext cx="864496" cy="12961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/>
        </p:nvGrpSpPr>
        <p:grpSpPr>
          <a:xfrm>
            <a:off x="251520" y="4125748"/>
            <a:ext cx="3600000" cy="2014603"/>
            <a:chOff x="251520" y="3861048"/>
            <a:chExt cx="3600000" cy="2014603"/>
          </a:xfrm>
        </p:grpSpPr>
        <p:grpSp>
          <p:nvGrpSpPr>
            <p:cNvPr id="26" name="Gruppieren 25"/>
            <p:cNvGrpSpPr/>
            <p:nvPr/>
          </p:nvGrpSpPr>
          <p:grpSpPr>
            <a:xfrm>
              <a:off x="251520" y="4869322"/>
              <a:ext cx="3600000" cy="1006329"/>
              <a:chOff x="1055813" y="917144"/>
              <a:chExt cx="3600000" cy="1006329"/>
            </a:xfrm>
          </p:grpSpPr>
          <p:sp>
            <p:nvSpPr>
              <p:cNvPr id="28" name="Textfeld 27"/>
              <p:cNvSpPr txBox="1"/>
              <p:nvPr/>
            </p:nvSpPr>
            <p:spPr>
              <a:xfrm>
                <a:off x="1055813" y="1277142"/>
                <a:ext cx="3600000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Versorgung innerhalb von  Gebäuden nicht garantiert</a:t>
                </a: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1055813" y="917144"/>
                <a:ext cx="360000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In Gebäuden</a:t>
                </a:r>
              </a:p>
            </p:txBody>
          </p:sp>
        </p:grpSp>
        <p:cxnSp>
          <p:nvCxnSpPr>
            <p:cNvPr id="27" name="Gerade Verbindung mit Pfeil 26"/>
            <p:cNvCxnSpPr>
              <a:endCxn id="29" idx="0"/>
            </p:cNvCxnSpPr>
            <p:nvPr/>
          </p:nvCxnSpPr>
          <p:spPr>
            <a:xfrm>
              <a:off x="1475656" y="3861048"/>
              <a:ext cx="575864" cy="10082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190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0" name="Inhaltsplatzhalter 6"/>
          <p:cNvSpPr txBox="1">
            <a:spLocks/>
          </p:cNvSpPr>
          <p:nvPr/>
        </p:nvSpPr>
        <p:spPr>
          <a:xfrm>
            <a:off x="457200" y="1366503"/>
            <a:ext cx="8219256" cy="22062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Punkt-zu-Mehrpunkt-Verbindung</a:t>
            </a:r>
          </a:p>
          <a:p>
            <a:r>
              <a:rPr lang="de-DE" sz="1800" dirty="0"/>
              <a:t>Abwechselnder Sende- und Empfangsbetrieb (Halbduplex)</a:t>
            </a:r>
          </a:p>
        </p:txBody>
      </p:sp>
      <p:pic>
        <p:nvPicPr>
          <p:cNvPr id="31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441" y="3724132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11987" y="2336084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Pfeil nach rechts 32"/>
          <p:cNvSpPr/>
          <p:nvPr/>
        </p:nvSpPr>
        <p:spPr>
          <a:xfrm rot="19185882">
            <a:off x="4198355" y="3274305"/>
            <a:ext cx="1091397" cy="1840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4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715" y="2316163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24" y="5023435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54403" y="4953560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40152" y="3724132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043" y="3724132"/>
            <a:ext cx="496706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Pfeil nach rechts 38"/>
          <p:cNvSpPr/>
          <p:nvPr/>
        </p:nvSpPr>
        <p:spPr>
          <a:xfrm rot="13683979">
            <a:off x="3041883" y="3287516"/>
            <a:ext cx="1091397" cy="1840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Pfeil nach rechts 39"/>
          <p:cNvSpPr/>
          <p:nvPr/>
        </p:nvSpPr>
        <p:spPr>
          <a:xfrm rot="10800000">
            <a:off x="2608759" y="4208122"/>
            <a:ext cx="1091397" cy="1840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1" name="Pfeil nach rechts 40"/>
          <p:cNvSpPr/>
          <p:nvPr/>
        </p:nvSpPr>
        <p:spPr>
          <a:xfrm rot="7807020">
            <a:off x="3167707" y="5260721"/>
            <a:ext cx="1091397" cy="1840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Pfeil nach rechts 41"/>
          <p:cNvSpPr/>
          <p:nvPr/>
        </p:nvSpPr>
        <p:spPr>
          <a:xfrm rot="2589891">
            <a:off x="4257927" y="5100011"/>
            <a:ext cx="1091397" cy="1840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3" name="Pfeil nach rechts 42"/>
          <p:cNvSpPr/>
          <p:nvPr/>
        </p:nvSpPr>
        <p:spPr>
          <a:xfrm>
            <a:off x="4674373" y="4278759"/>
            <a:ext cx="1091397" cy="1840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3378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Einzelkommunikation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9" name="Inhaltsplatzhalter 6"/>
          <p:cNvSpPr txBox="1">
            <a:spLocks/>
          </p:cNvSpPr>
          <p:nvPr/>
        </p:nvSpPr>
        <p:spPr>
          <a:xfrm>
            <a:off x="457200" y="1455821"/>
            <a:ext cx="8219256" cy="21169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Punkt-zu-Punkt-Verbindung</a:t>
            </a:r>
          </a:p>
          <a:p>
            <a:r>
              <a:rPr lang="de-DE" sz="1800" dirty="0"/>
              <a:t>Abwechselnder Sende- und Empfangsbetrieb (Halbduplex)</a:t>
            </a:r>
          </a:p>
          <a:p>
            <a:pPr marL="0" indent="0">
              <a:buFont typeface="Arial"/>
              <a:buNone/>
            </a:pPr>
            <a:r>
              <a:rPr lang="de-DE" sz="1800" dirty="0">
                <a:sym typeface="Wingdings" panose="05000000000000000000" pitchFamily="2" charset="2"/>
              </a:rPr>
              <a:t> </a:t>
            </a:r>
            <a:r>
              <a:rPr lang="de-DE" sz="1800" dirty="0"/>
              <a:t>Eindeutige Identifikation (ISSI) in jedem Gerätes notwendig</a:t>
            </a:r>
          </a:p>
        </p:txBody>
      </p:sp>
      <p:pic>
        <p:nvPicPr>
          <p:cNvPr id="20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74131"/>
            <a:ext cx="936104" cy="217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Teilnehmer 2" descr="A08-101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3274132"/>
            <a:ext cx="936104" cy="217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feil nach rechts 21"/>
          <p:cNvSpPr/>
          <p:nvPr/>
        </p:nvSpPr>
        <p:spPr>
          <a:xfrm>
            <a:off x="3347864" y="3501008"/>
            <a:ext cx="20882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/>
          </a:p>
        </p:txBody>
      </p:sp>
      <p:sp>
        <p:nvSpPr>
          <p:cNvPr id="23" name="Pfeil nach rechts 22"/>
          <p:cNvSpPr/>
          <p:nvPr/>
        </p:nvSpPr>
        <p:spPr>
          <a:xfrm flipH="1">
            <a:off x="3347864" y="4079449"/>
            <a:ext cx="208823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771413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6224B78FA8B14EB32FE97242828FBF" ma:contentTypeVersion="4" ma:contentTypeDescription="Ein neues Dokument erstellen." ma:contentTypeScope="" ma:versionID="56921ea31787c44b67ce48ef00c0e1b4">
  <xsd:schema xmlns:xsd="http://www.w3.org/2001/XMLSchema" xmlns:xs="http://www.w3.org/2001/XMLSchema" xmlns:p="http://schemas.microsoft.com/office/2006/metadata/properties" xmlns:ns2="723f75bd-5847-44a9-8fcd-b7ac6788e541" targetNamespace="http://schemas.microsoft.com/office/2006/metadata/properties" ma:root="true" ma:fieldsID="dc04b33535f61465c6058399fe51bcf8" ns2:_="">
    <xsd:import namespace="723f75bd-5847-44a9-8fcd-b7ac6788e54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3f75bd-5847-44a9-8fcd-b7ac6788e5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2FEE39-AFDD-4450-A38F-C319581FABBE}"/>
</file>

<file path=customXml/itemProps2.xml><?xml version="1.0" encoding="utf-8"?>
<ds:datastoreItem xmlns:ds="http://schemas.openxmlformats.org/officeDocument/2006/customXml" ds:itemID="{8D989FA1-E925-4810-8CDA-263CC27417C5}"/>
</file>

<file path=customXml/itemProps3.xml><?xml version="1.0" encoding="utf-8"?>
<ds:datastoreItem xmlns:ds="http://schemas.openxmlformats.org/officeDocument/2006/customXml" ds:itemID="{118E2273-E8E4-4BAC-AF99-AFCDA49C29E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2481</Words>
  <Application>Microsoft Office PowerPoint</Application>
  <PresentationFormat>Bildschirmpräsentation (4:3)</PresentationFormat>
  <Paragraphs>780</Paragraphs>
  <Slides>33</Slides>
  <Notes>31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  <vt:variant>
        <vt:lpstr>Zielgruppenorientierte Präsentationen</vt:lpstr>
      </vt:variant>
      <vt:variant>
        <vt:i4>4</vt:i4>
      </vt:variant>
    </vt:vector>
  </HeadingPairs>
  <TitlesOfParts>
    <vt:vector size="43" baseType="lpstr">
      <vt:lpstr>Arial</vt:lpstr>
      <vt:lpstr>Arial Narrow</vt:lpstr>
      <vt:lpstr>Calibri</vt:lpstr>
      <vt:lpstr>Verdana</vt:lpstr>
      <vt:lpstr>Wingdings</vt:lpstr>
      <vt:lpstr>Office-Design</vt:lpstr>
      <vt:lpstr>Grundlagen Tetra</vt:lpstr>
      <vt:lpstr>Was bedeutet Funk?</vt:lpstr>
      <vt:lpstr>Warum Digitalfunk?</vt:lpstr>
      <vt:lpstr>Netzaufbau in Deutschland</vt:lpstr>
      <vt:lpstr>Leistungsmerkmale des Digitalfunks</vt:lpstr>
      <vt:lpstr>Abhörsicherheit</vt:lpstr>
      <vt:lpstr>Optimierte Funkversorgung</vt:lpstr>
      <vt:lpstr>Gruppenkommunikation</vt:lpstr>
      <vt:lpstr>Einzelkommunikation</vt:lpstr>
      <vt:lpstr>Notruf</vt:lpstr>
      <vt:lpstr>Bundesweite Erreichbarkeit</vt:lpstr>
      <vt:lpstr>Unterdrückung von Störgeräuschen</vt:lpstr>
      <vt:lpstr>Telefonie</vt:lpstr>
      <vt:lpstr>Short Data Service (SDS) Textnachrichten</vt:lpstr>
      <vt:lpstr>Funkmeldesystem (FMS)</vt:lpstr>
      <vt:lpstr>Merkmale des Analogfunks</vt:lpstr>
      <vt:lpstr>Übersicht Frequenzbereiche</vt:lpstr>
      <vt:lpstr>Reflektion</vt:lpstr>
      <vt:lpstr>Schwächung</vt:lpstr>
      <vt:lpstr>Übersicht Netzaufbau</vt:lpstr>
      <vt:lpstr>Authentifizierung</vt:lpstr>
      <vt:lpstr>Netzbetrieb (TMO) Gruppenkommunikation</vt:lpstr>
      <vt:lpstr>TMO-Fleetmapping  Bereich ILS-Schweinfurt</vt:lpstr>
      <vt:lpstr>TMO-Gruppen - Kurzwahl-Systematik</vt:lpstr>
      <vt:lpstr>Direktbetrieb (DMO) Gruppenkommunikation</vt:lpstr>
      <vt:lpstr>DMO-Fleetmapping für Bayern</vt:lpstr>
      <vt:lpstr>DMO-Fleetmapping Feuerwehr für ILS-Bereich Schweinfurt</vt:lpstr>
      <vt:lpstr>DMO-Gruppen – Kurzwahl-Systematik</vt:lpstr>
      <vt:lpstr>Nutzung TMO/DMO</vt:lpstr>
      <vt:lpstr>Notruf</vt:lpstr>
      <vt:lpstr>Repeater (nur im DMO-Betrieb verfügbar)</vt:lpstr>
      <vt:lpstr>Gateway</vt:lpstr>
      <vt:lpstr>Änderungshistorie</vt:lpstr>
      <vt:lpstr>Aufbaulehrgang</vt:lpstr>
      <vt:lpstr>Sprechfunker</vt:lpstr>
      <vt:lpstr>Unterwiesener</vt:lpstr>
      <vt:lpstr>ELA + Unterwiesener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Tonat</dc:creator>
  <cp:lastModifiedBy>Daniel Scheller</cp:lastModifiedBy>
  <cp:revision>250</cp:revision>
  <dcterms:created xsi:type="dcterms:W3CDTF">2014-06-25T17:19:14Z</dcterms:created>
  <dcterms:modified xsi:type="dcterms:W3CDTF">2021-09-25T06:47:24Z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0x0101001F6224B78FA8B14EB32FE97242828FBF</vt:lpwstr>
  </property>
</Properties>
</file>