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41" r:id="rId2"/>
    <p:sldId id="374" r:id="rId3"/>
    <p:sldId id="397" r:id="rId4"/>
    <p:sldId id="380" r:id="rId5"/>
    <p:sldId id="381" r:id="rId6"/>
    <p:sldId id="382" r:id="rId7"/>
    <p:sldId id="395" r:id="rId8"/>
    <p:sldId id="398" r:id="rId9"/>
    <p:sldId id="399" r:id="rId10"/>
    <p:sldId id="383" r:id="rId11"/>
    <p:sldId id="384" r:id="rId12"/>
    <p:sldId id="386" r:id="rId13"/>
    <p:sldId id="385" r:id="rId14"/>
    <p:sldId id="388" r:id="rId15"/>
    <p:sldId id="387" r:id="rId16"/>
    <p:sldId id="394" r:id="rId17"/>
    <p:sldId id="390" r:id="rId18"/>
    <p:sldId id="391" r:id="rId19"/>
    <p:sldId id="392" r:id="rId20"/>
    <p:sldId id="393" r:id="rId21"/>
    <p:sldId id="389" r:id="rId22"/>
  </p:sldIdLst>
  <p:sldSz cx="9144000" cy="6858000" type="screen4x3"/>
  <p:notesSz cx="6858000" cy="9144000"/>
  <p:custShowLst>
    <p:custShow name="Aufbaulehrgang" id="0">
      <p:sldLst>
        <p:sld r:id="rId2"/>
        <p:sld r:id="rId3"/>
        <p:sld r:id="rId4"/>
        <p:sld r:id="rId11"/>
        <p:sld r:id="rId12"/>
        <p:sld r:id="rId13"/>
        <p:sld r:id="rId14"/>
        <p:sld r:id="rId15"/>
        <p:sld r:id="rId16"/>
        <p:sld r:id="rId18"/>
        <p:sld r:id="rId19"/>
        <p:sld r:id="rId20"/>
        <p:sld r:id="rId21"/>
      </p:sldLst>
    </p:custShow>
    <p:custShow name="Sprechfunker" id="1">
      <p:sldLst>
        <p:sld r:id="rId2"/>
        <p:sld r:id="rId3"/>
        <p:sld r:id="rId4"/>
        <p:sld r:id="rId5"/>
        <p:sld r:id="rId6"/>
        <p:sld r:id="rId7"/>
        <p:sld r:id="rId7"/>
        <p:sld r:id="rId9"/>
        <p:sld r:id="rId10"/>
        <p:sld r:id="rId11"/>
        <p:sld r:id="rId12"/>
        <p:sld r:id="rId13"/>
        <p:sld r:id="rId14"/>
        <p:sld r:id="rId15"/>
        <p:sld r:id="rId16"/>
        <p:sld r:id="rId18"/>
        <p:sld r:id="rId19"/>
        <p:sld r:id="rId20"/>
        <p:sld r:id="rId21"/>
      </p:sldLst>
    </p:custShow>
    <p:custShow name="Unterwiesener" id="2">
      <p:sldLst>
        <p:sld r:id="rId2"/>
        <p:sld r:id="rId4"/>
        <p:sld r:id="rId6"/>
        <p:sld r:id="rId12"/>
        <p:sld r:id="rId13"/>
        <p:sld r:id="rId14"/>
        <p:sld r:id="rId15"/>
        <p:sld r:id="rId16"/>
      </p:sldLst>
    </p:custShow>
  </p:custShowLst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47486" autoAdjust="0"/>
  </p:normalViewPr>
  <p:slideViewPr>
    <p:cSldViewPr snapToGrid="0" snapToObjects="1">
      <p:cViewPr varScale="1">
        <p:scale>
          <a:sx n="76" d="100"/>
          <a:sy n="76" d="100"/>
        </p:scale>
        <p:origin x="9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240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="1" dirty="0"/>
              <a:t>HINWEISE</a:t>
            </a:r>
          </a:p>
          <a:p>
            <a:r>
              <a:rPr lang="de-DE" sz="1000" dirty="0"/>
              <a:t>Es werden grundsätzlich zwei</a:t>
            </a:r>
            <a:r>
              <a:rPr lang="de-DE" sz="1000" baseline="0" dirty="0"/>
              <a:t> OPTAs unterschieden:</a:t>
            </a:r>
          </a:p>
          <a:p>
            <a:r>
              <a:rPr lang="de-DE" sz="1000" b="1" baseline="0" dirty="0"/>
              <a:t>Geburts-OPTA</a:t>
            </a:r>
            <a:r>
              <a:rPr lang="de-DE" sz="1000" baseline="0" dirty="0"/>
              <a:t>: eindeutige OPTA wird bei der Personalisierung der Sicherheitskarte vergeben. Liegt im ersten Speicherbereich der Sicherheitskarte. Wird auch für die Erstellung des </a:t>
            </a:r>
            <a:r>
              <a:rPr lang="de-DE" sz="1000" baseline="0" dirty="0" err="1"/>
              <a:t>Krypto</a:t>
            </a:r>
            <a:r>
              <a:rPr lang="de-DE" sz="1000" baseline="0" dirty="0"/>
              <a:t>-Zertifikates beim Anlegen eines Teilnehmers verwendet. Für Endgerätebenutzer hat die Geburts-OPTA keine praktische Bedeutung. </a:t>
            </a:r>
          </a:p>
          <a:p>
            <a:r>
              <a:rPr lang="de-DE" sz="1000" b="1" baseline="0" dirty="0"/>
              <a:t>Alias-OPTA</a:t>
            </a:r>
            <a:r>
              <a:rPr lang="de-DE" sz="1000" baseline="0" dirty="0"/>
              <a:t>: Flexible OPTA, welche bei der Personalisierung der Sicherheitskarte vergeben wird. Liegt im zweiten Speicherbereich der BOS-Sicherheitskarte.</a:t>
            </a:r>
          </a:p>
          <a:p>
            <a:endParaRPr lang="de-DE" sz="1000" baseline="0" dirty="0"/>
          </a:p>
          <a:p>
            <a:r>
              <a:rPr lang="de-DE" sz="1000" baseline="0" dirty="0"/>
              <a:t>Die Zeichen 1 bis 8 (Block 1 bis 3) sind bundesweit für alle Organisationen gleich, ab Block 4 unterscheidet sich die Verwendung von Bundesland zu Bundesland und von Organisation zu Organisation.</a:t>
            </a:r>
          </a:p>
          <a:p>
            <a:endParaRPr lang="de-DE" sz="1000" baseline="0" dirty="0"/>
          </a:p>
          <a:p>
            <a:r>
              <a:rPr lang="de-DE" sz="1000" baseline="0" dirty="0"/>
              <a:t>Quelle: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Richtlinie für Funkrufnamen und operativ-taktische Adressen (OPTA) der nichtpolizeilichen Behörden und Organisationen mit Sicherheitsaufgaben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npol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BOS) in Bayern </a:t>
            </a:r>
            <a:r>
              <a:rPr lang="de-DE" sz="1000" dirty="0"/>
              <a:t>vom 06.11.2014 Az.: ID2-0265.31-28 </a:t>
            </a:r>
            <a:endParaRPr lang="de-DE" sz="1000" baseline="0" dirty="0"/>
          </a:p>
          <a:p>
            <a:endParaRPr lang="de-DE" sz="1000" b="0" dirty="0"/>
          </a:p>
          <a:p>
            <a:r>
              <a:rPr lang="de-DE" sz="1000" b="1" dirty="0"/>
              <a:t>ZUWEISUNG</a:t>
            </a:r>
          </a:p>
          <a:p>
            <a:r>
              <a:rPr lang="de-DE" sz="1000" dirty="0"/>
              <a:t>Unterwiesener: nein</a:t>
            </a:r>
          </a:p>
          <a:p>
            <a:r>
              <a:rPr lang="de-DE" sz="1000" dirty="0"/>
              <a:t>Aufbaulehrgang:</a:t>
            </a:r>
            <a:r>
              <a:rPr lang="de-DE" sz="1000" baseline="0" dirty="0"/>
              <a:t> ja</a:t>
            </a:r>
          </a:p>
          <a:p>
            <a:r>
              <a:rPr lang="de-DE" sz="1000" baseline="0" dirty="0"/>
              <a:t>Sprechfunker TM14: ja</a:t>
            </a:r>
          </a:p>
          <a:p>
            <a:endParaRPr lang="de-DE" sz="1000" dirty="0"/>
          </a:p>
          <a:p>
            <a:r>
              <a:rPr lang="de-DE" sz="1000" b="1" dirty="0"/>
              <a:t>METHODE</a:t>
            </a:r>
          </a:p>
          <a:p>
            <a:r>
              <a:rPr lang="de-DE" sz="1000" b="0" dirty="0"/>
              <a:t>Lehrvortrag</a:t>
            </a:r>
            <a:endParaRPr lang="de-DE" sz="1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193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62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899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643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Die zweite Zahl in der Ordnungskennung wird durch die Funktion (Gruppenführer, Maschinist, Angriffstrupp, Wassertrupp, Schlauchtrupp) innerhalb der Einheit ersetzt und somit im Klartext gesprochen.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659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Sprechweise wird oft auch abgekürzt: „Land 1“, führt aber zu Missverständnissen in anderen Funkverkehrskreisen.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61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dirty="0">
                <a:solidFill>
                  <a:schemeClr val="tx1"/>
                </a:solidFill>
              </a:rPr>
              <a:t>Die Verwendung nicht zugewiesener Funkrufnamen durch andere Funkstellen darf nur zu Übungs- und Ausbildungszwecken auf speziellen Funkkanälen bzw. Sprechgruppen für Übungs- / Ausbildungszwecke erfolgen.</a:t>
            </a:r>
          </a:p>
          <a:p>
            <a:r>
              <a:rPr lang="de-DE" sz="1200" dirty="0">
                <a:solidFill>
                  <a:schemeClr val="tx1"/>
                </a:solidFill>
              </a:rPr>
              <a:t>Beispiel: Um im Rahmen der Sprechfunkausbildung die Kommunikation mit der Leitstelle zu üben, darf der Sprechfunkausbilder auf einem Übungskanal bzw. </a:t>
            </a:r>
            <a:r>
              <a:rPr lang="de-DE" sz="1200">
                <a:solidFill>
                  <a:schemeClr val="tx1"/>
                </a:solidFill>
              </a:rPr>
              <a:t>Übungssprechgruppe den Funkrufnamen der Leitstelle verwenden und so den üblichen Gesprächsablauf simulieren.</a:t>
            </a:r>
            <a:endParaRPr lang="de-DE" baseline="0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61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Erste Teilkennzahl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Überörtliche Einheiten auf Ebene des Freistaats, eines Regierungsbezirks oder eines Land- bzw. Stadtkreises erhalten eine erste Teilkennzahl bestehend aus zwei Ziffern. Die erste Ziffer ergibt sich aus der Fachdienstzuweisung, die zweite Ziffer dient zur fortlaufenden Nummerierung gleicher Einheiten.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Im Bereich des Land- und Bergrettungsdienstes und der Feuerwehren kann die erste Teilkennzahl weggelassen werden.</a:t>
            </a:r>
            <a:endParaRPr lang="de-DE" b="0" dirty="0">
              <a:solidFill>
                <a:srgbClr val="FF0000"/>
              </a:solidFill>
            </a:endParaRP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Zweite Teilkennzahl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zweite, zweistellige Teilkennzahl steht für die taktische Unterscheidung nach folgender Systematik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genauen Zuordnungen sind aus den Anlagen 2.0 bis 2.9 zu entnehmen.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Zuordnungen sind abschließend geregelt.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Sofern keine Zuordnung erfolgen kann (z. B. Hubschrauber), ist eine Zuordnung beim Bayerischen Staatsministerium des Innern, für Bau und Verkehr auf dem Dienstweg zu beantragen.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Funktionsbezogene Kennzahlen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funktionsbezogenen Kennzahlen sollen den organisatorischen Aufbau der jeweiligen Organisationseinheit darstellen.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Funktionsbezogene Kennzahlen dürfen nur für Personen verwendet werden, die über eine BOS-Sprechfunkausbildung verfügen und zum Kreis der Berechtigten des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BOSFunks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gehören.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funktionsbezogenen Kennzahlen sind in der Anlage 2.0 festgelegt. Sofern in Anlage 2.0 keine Festlegungen getroffen wurden, können die Organisationen die Verteilung der funktionsbezogenen Kennzahlen 0 bis 9 jeweils in ihrer Organisation und Organisationsebene in eigener Zuständigkeit festlegen.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 Allgemeinen gilt: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= Leiter der Organisationseinheit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= stellvertretende(r) Leiter der Organisationseinheit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= weitere Führungsfunktion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 = Sonstige Funktion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Eine Nennung der Funktion bei der Teilkennzahlensystematik berechtigt nicht grundsätzlich zum Mitführen von BOS-Funkgeräten außerhalb eines dienstlichen Auftrages.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Hier sind die Bestimmungen der BOS-Funkrichtlinie und die Zusatzbestimmungen des Freistaats Bayern zu beachten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Auszug aus häufig vorkommenden Funkrufnamen aus dem Bereich</a:t>
            </a:r>
            <a:r>
              <a:rPr lang="de-DE" baseline="0" dirty="0"/>
              <a:t> der ILS Schweinfurt &amp; Bagger als Beispiel was noch so funken kann ;)</a:t>
            </a:r>
            <a:endParaRPr lang="de-DE" dirty="0"/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1776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Auszug aus häufig vorkommenden Funkrufnamen anderer Organisationen aus dem Bereich</a:t>
            </a:r>
            <a:r>
              <a:rPr lang="de-DE" baseline="0" dirty="0"/>
              <a:t> der ILS Schweinfurt</a:t>
            </a:r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ja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2971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7194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ja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129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86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86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Gesprächsabwicklung und Arten von Nachrichten werden im Ausbildungsmodul 4 näher erläutert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Verkehrsarten und Verkehrsformen werden im Ausbildungsmodul 2 erwähnt.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Verkehrsarten: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Richtungsverkehr: nur senden oder nur empfangen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Wechselverkehr: abwechseln senden oder empfangen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Gegenverkehr: gleichzeitig senden und empfangen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Verkehrsformen: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Linienverkehr: Im Linienverkehr sind am Nachrichtenaustausch nur zwei Fernmeldebetriebsstellen beteiligt.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Sternverkehr: Im Sternverkehr tauschen mehrere Fernmeldebetriebsstellen mit einer gemeinsamen Gegenstelle mit Leitfunktion (Sternkopf) Nachrichten aus.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Kreisverkehr: Im Kreisverkehr können mehrere Fernmeldebetriebsstellen gleichberechtigt Nachrichten austauschen. Es ist eine Fernmeldebetriebsstelle mit der Leitung zu beauftragen.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baseline="0" dirty="0"/>
              <a:t>Querverkehr: Im Querverkehr findet ein Nachrichtenaustausch zwischen Fernmeldebetriebsstelle verschiedener Verkehrsbereiche/-kreise statt. Querverkehr kann vorbereitet oder unvorbereitet erfolgen.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45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/>
              <a:t>keine</a:t>
            </a:r>
          </a:p>
          <a:p>
            <a:endParaRPr lang="de-DE" b="0" dirty="0"/>
          </a:p>
          <a:p>
            <a:r>
              <a:rPr lang="de-DE" b="1" dirty="0"/>
              <a:t>ZUWEISUNG</a:t>
            </a:r>
          </a:p>
          <a:p>
            <a:r>
              <a:rPr lang="de-DE" dirty="0"/>
              <a:t>Unterwiesener: nein</a:t>
            </a:r>
          </a:p>
          <a:p>
            <a:r>
              <a:rPr lang="de-DE" dirty="0"/>
              <a:t>Aufbaulehrgang:</a:t>
            </a:r>
            <a:r>
              <a:rPr lang="de-DE" baseline="0" dirty="0"/>
              <a:t> nein</a:t>
            </a:r>
          </a:p>
          <a:p>
            <a:r>
              <a:rPr lang="de-DE" baseline="0" dirty="0"/>
              <a:t>Sprechfunker TM14: ja</a:t>
            </a:r>
          </a:p>
          <a:p>
            <a:endParaRPr lang="de-DE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66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5923856" y="0"/>
            <a:ext cx="3220144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83029" y="3149570"/>
            <a:ext cx="5522685" cy="203199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283029" y="5558974"/>
            <a:ext cx="5522685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283029" y="5341237"/>
            <a:ext cx="552268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283029" y="2699650"/>
            <a:ext cx="5522685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</a:t>
            </a:r>
            <a:r>
              <a:rPr lang="de-DE" sz="1600" i="1" dirty="0">
                <a:solidFill>
                  <a:schemeClr val="bg1"/>
                </a:solidFill>
              </a:rPr>
              <a:t>Rechtsgrundlagen</a:t>
            </a: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44000" y="318221"/>
            <a:ext cx="5778498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44000" y="72000"/>
            <a:ext cx="577849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</a:t>
            </a:r>
            <a:r>
              <a:rPr lang="de-DE" sz="1600" i="1" dirty="0">
                <a:solidFill>
                  <a:schemeClr val="bg1"/>
                </a:solidFill>
              </a:rPr>
              <a:t>Rechtsgrundlagen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864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52000" y="5616563"/>
            <a:ext cx="864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0021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0"/>
            <a:ext cx="9143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316" y="97624"/>
            <a:ext cx="749300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5923856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401" y="48666"/>
            <a:ext cx="5778499" cy="1077218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500033" y="6539345"/>
            <a:ext cx="5519767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6553200" y="6539345"/>
            <a:ext cx="21336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348510" y="14685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730940" y="14685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348510" y="2102435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Grundsätze</a:t>
            </a:r>
            <a:r>
              <a:rPr lang="de-DE" baseline="0" dirty="0"/>
              <a:t> Rahmenvertrag</a:t>
            </a:r>
            <a:endParaRPr lang="de-DE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730940" y="2102435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348510" y="2738608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730940" y="2738608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348510" y="3368952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730940" y="3368952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348510" y="3999296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730940" y="3999296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348510" y="4629640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730940" y="4629640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348510" y="5259984"/>
            <a:ext cx="733829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dirty="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730940" y="5259984"/>
            <a:ext cx="54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9144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48872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79512" y="44624"/>
            <a:ext cx="6624736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0963"/>
            <a:ext cx="33813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73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slide" Target="slide17.xml"/><Relationship Id="rId7" Type="http://schemas.openxmlformats.org/officeDocument/2006/relationships/slide" Target="slide6.xml"/><Relationship Id="rId12" Type="http://schemas.openxmlformats.org/officeDocument/2006/relationships/slide" Target="slide8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20.xml"/><Relationship Id="rId11" Type="http://schemas.openxmlformats.org/officeDocument/2006/relationships/slide" Target="slide12.xml"/><Relationship Id="rId5" Type="http://schemas.openxmlformats.org/officeDocument/2006/relationships/slide" Target="slide19.xml"/><Relationship Id="rId10" Type="http://schemas.openxmlformats.org/officeDocument/2006/relationships/slide" Target="slide3.xml"/><Relationship Id="rId4" Type="http://schemas.openxmlformats.org/officeDocument/2006/relationships/slide" Target="slide18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Rechtsgrundlagen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Stand 28.09.2018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83029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Alias Operativ-taktische Kennung (AOPTA)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72115"/>
              </p:ext>
            </p:extLst>
          </p:nvPr>
        </p:nvGraphicFramePr>
        <p:xfrm>
          <a:off x="272924" y="1530988"/>
          <a:ext cx="8640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4.1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Block 4.2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B. 4.3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B. 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/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H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K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G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_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44436" y="5093110"/>
            <a:ext cx="36985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1:	Bund/Bundesland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2:	Organisationskennzeichnung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3:	Regionale Zuordnung (z.B. Landkreis)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4.1:	Örtliche Zuordnung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567250" y="5093110"/>
            <a:ext cx="3211200" cy="841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4.2:	Taktische Funktionszuordnung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4.3:	Ordnungskennung</a:t>
            </a:r>
          </a:p>
          <a:p>
            <a:pPr>
              <a:spcBef>
                <a:spcPts val="200"/>
              </a:spcBef>
              <a:spcAft>
                <a:spcPts val="200"/>
              </a:spcAft>
              <a:tabLst>
                <a:tab pos="809625" algn="l"/>
              </a:tabLst>
            </a:pPr>
            <a:r>
              <a:rPr lang="de-DE" sz="1400" dirty="0"/>
              <a:t>Block 5:	Ergänzung</a:t>
            </a:r>
          </a:p>
        </p:txBody>
      </p:sp>
    </p:spTree>
    <p:extLst>
      <p:ext uri="{BB962C8B-B14F-4D97-AF65-F5344CB8AC3E}">
        <p14:creationId xmlns:p14="http://schemas.microsoft.com/office/powerpoint/2010/main" val="646027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Kennwörter für TMO/DMO</a:t>
            </a:r>
            <a:br>
              <a:rPr lang="de-DE" dirty="0"/>
            </a:br>
            <a:r>
              <a:rPr lang="de-DE" dirty="0"/>
              <a:t>Teil 1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17114"/>
              </p:ext>
            </p:extLst>
          </p:nvPr>
        </p:nvGraphicFramePr>
        <p:xfrm>
          <a:off x="285748" y="1620000"/>
          <a:ext cx="8582026" cy="3977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1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Kennwort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Staatsministerium</a:t>
                      </a:r>
                      <a:r>
                        <a:rPr lang="de-DE" baseline="0" dirty="0"/>
                        <a:t> des Innern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Greif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Arbeiter-Samariter-Bund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Sama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Bayerisches Rotes Kreuz und Deutsches</a:t>
                      </a:r>
                      <a:r>
                        <a:rPr lang="de-DE" baseline="0" dirty="0"/>
                        <a:t> Rotes Kreuz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Rot-Kreuz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Bergwacht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Bergwacht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Wasserwacht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Wasserwacht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Deutsche Lebens-Rettungs-Gesellschaft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Pelikan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Feuerwehr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Florian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Johanniter-Unfall-Hilfe</a:t>
                      </a:r>
                      <a:r>
                        <a:rPr lang="de-DE" baseline="0" dirty="0"/>
                        <a:t> e.V.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Akkon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Dienstleister und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32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Kennwörter für TMO/DMO</a:t>
            </a:r>
            <a:br>
              <a:rPr lang="de-DE" dirty="0"/>
            </a:br>
            <a:r>
              <a:rPr lang="de-DE" dirty="0"/>
              <a:t>Teil 2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035590"/>
              </p:ext>
            </p:extLst>
          </p:nvPr>
        </p:nvGraphicFramePr>
        <p:xfrm>
          <a:off x="285748" y="1620000"/>
          <a:ext cx="8582026" cy="3606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91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1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Kennwort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Katastrophenschutzeinheiten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Malteser-Hilfsdienst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Johannes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Rettungshubschrauber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Christoph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Integrierte Leitstelle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Leitstelle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Private Rettungsdienste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vom</a:t>
                      </a:r>
                      <a:r>
                        <a:rPr lang="de-DE" baseline="0" dirty="0"/>
                        <a:t> Staatsministerium des Inneren nach Bedarf festgelegt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Technisches Hilfswerk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Polizei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regional</a:t>
                      </a:r>
                      <a:r>
                        <a:rPr lang="de-DE" baseline="0" dirty="0"/>
                        <a:t> unterschiedlich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Polizei Inspektion Würzburg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33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803017" y="1620000"/>
            <a:ext cx="7537966" cy="4286905"/>
            <a:chOff x="426552" y="2154436"/>
            <a:chExt cx="7537966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863243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956384" y="2154436"/>
              <a:ext cx="1431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Pfändhausen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2832" y="21544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090" y="21544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48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492853" y="21544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b="1" dirty="0" err="1">
                  <a:solidFill>
                    <a:srgbClr val="FF0000"/>
                  </a:solidFill>
                </a:rPr>
                <a:t>kennzeichen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b="1" dirty="0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b="1" dirty="0" err="1">
                  <a:solidFill>
                    <a:schemeClr val="accent2"/>
                  </a:solidFill>
                </a:rPr>
                <a:t>zuordnung</a:t>
              </a:r>
              <a:endParaRPr lang="de-DE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b="1" dirty="0" err="1">
                  <a:solidFill>
                    <a:srgbClr val="00B050"/>
                  </a:solidFill>
                </a:rPr>
                <a:t>zuordnung</a:t>
              </a:r>
              <a:endParaRPr lang="de-DE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b="1" dirty="0" err="1">
                  <a:solidFill>
                    <a:schemeClr val="accent4"/>
                  </a:solidFill>
                </a:rPr>
                <a:t>kennung</a:t>
              </a:r>
              <a:endParaRPr lang="de-DE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2442552" y="2523768"/>
              <a:ext cx="1843243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2442552" y="2523768"/>
              <a:ext cx="3229509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998573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2442552" y="2523768"/>
              <a:ext cx="4762890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2442552" y="2523768"/>
              <a:ext cx="5371123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feld 5"/>
          <p:cNvSpPr txBox="1"/>
          <p:nvPr/>
        </p:nvSpPr>
        <p:spPr>
          <a:xfrm>
            <a:off x="2611976" y="5906905"/>
            <a:ext cx="4582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Pfändhausen 48-1“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765144" y="16200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26231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775260" y="162000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Florian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795831" y="1620000"/>
            <a:ext cx="143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Pfändhausen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44223" y="1620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864565" y="1620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48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361328" y="16200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__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4000" y="2191083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Organisationskennzeichen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4000" y="2958456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Regionale Zuordnung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44000" y="3478179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2"/>
                </a:solidFill>
              </a:rPr>
              <a:t>Fachdienstzuordnung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4000" y="424555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Funktionszuordnung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44000" y="4822424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4"/>
                </a:solidFill>
              </a:rPr>
              <a:t>Ordnungskennung</a:t>
            </a:r>
          </a:p>
        </p:txBody>
      </p:sp>
      <p:cxnSp>
        <p:nvCxnSpPr>
          <p:cNvPr id="24" name="Gewinkelte Verbindung 23"/>
          <p:cNvCxnSpPr>
            <a:stCxn id="13" idx="3"/>
            <a:endCxn id="5" idx="2"/>
          </p:cNvCxnSpPr>
          <p:nvPr/>
        </p:nvCxnSpPr>
        <p:spPr>
          <a:xfrm flipV="1">
            <a:off x="2819017" y="1989332"/>
            <a:ext cx="1378795" cy="386417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winkelte Verbindung 25"/>
          <p:cNvCxnSpPr>
            <a:stCxn id="14" idx="3"/>
            <a:endCxn id="7" idx="2"/>
          </p:cNvCxnSpPr>
          <p:nvPr/>
        </p:nvCxnSpPr>
        <p:spPr>
          <a:xfrm flipV="1">
            <a:off x="2819017" y="1989332"/>
            <a:ext cx="2692491" cy="1153790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15" idx="3"/>
            <a:endCxn id="12" idx="2"/>
          </p:cNvCxnSpPr>
          <p:nvPr/>
        </p:nvCxnSpPr>
        <p:spPr>
          <a:xfrm flipV="1">
            <a:off x="2819017" y="1989332"/>
            <a:ext cx="3750060" cy="1673513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Gewinkelte Verbindung 28"/>
          <p:cNvCxnSpPr>
            <a:stCxn id="16" idx="3"/>
            <a:endCxn id="11" idx="2"/>
          </p:cNvCxnSpPr>
          <p:nvPr/>
        </p:nvCxnSpPr>
        <p:spPr>
          <a:xfrm flipV="1">
            <a:off x="2819017" y="1989332"/>
            <a:ext cx="4254900" cy="244088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>
            <a:stCxn id="17" idx="3"/>
            <a:endCxn id="10" idx="2"/>
          </p:cNvCxnSpPr>
          <p:nvPr/>
        </p:nvCxnSpPr>
        <p:spPr>
          <a:xfrm flipV="1">
            <a:off x="2819017" y="1989332"/>
            <a:ext cx="4776049" cy="3017758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44000" y="1435334"/>
            <a:ext cx="387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1. Handfunkgerät im Pfändhausen 48/1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876807" y="5906905"/>
            <a:ext cx="6245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Pfändhausen 48-1 Gruppenführer“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44000" y="5373362"/>
            <a:ext cx="26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C000"/>
                </a:solidFill>
              </a:rPr>
              <a:t>Nummerierung</a:t>
            </a:r>
          </a:p>
        </p:txBody>
      </p:sp>
      <p:cxnSp>
        <p:nvCxnSpPr>
          <p:cNvPr id="31" name="Gewinkelte Verbindung 30"/>
          <p:cNvCxnSpPr>
            <a:stCxn id="30" idx="3"/>
            <a:endCxn id="33" idx="2"/>
          </p:cNvCxnSpPr>
          <p:nvPr/>
        </p:nvCxnSpPr>
        <p:spPr>
          <a:xfrm flipV="1">
            <a:off x="2819017" y="1989332"/>
            <a:ext cx="5292671" cy="3568696"/>
          </a:xfrm>
          <a:prstGeom prst="bentConnector2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7960845" y="1620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7212694" y="16200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/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7739420" y="16200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8587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814639" y="1620000"/>
            <a:ext cx="7537165" cy="4286905"/>
            <a:chOff x="426552" y="2154436"/>
            <a:chExt cx="7537165" cy="4286905"/>
          </a:xfrm>
        </p:grpSpPr>
        <p:sp>
          <p:nvSpPr>
            <p:cNvPr id="5" name="Textfeld 4"/>
            <p:cNvSpPr txBox="1"/>
            <p:nvPr/>
          </p:nvSpPr>
          <p:spPr>
            <a:xfrm>
              <a:off x="3587018" y="2154436"/>
              <a:ext cx="84510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rgbClr val="FF0000"/>
                  </a:solidFill>
                </a:rPr>
                <a:t>Florian</a:t>
              </a: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473323" y="2154436"/>
              <a:ext cx="186301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tx2"/>
                  </a:solidFill>
                </a:rPr>
                <a:t>Schweinfurt-Land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7663634" y="2154436"/>
              <a:ext cx="30008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4"/>
                  </a:solidFill>
                </a:rPr>
                <a:t>_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996939" y="2154436"/>
              <a:ext cx="3016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297385" y="2154436"/>
              <a:ext cx="4154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b="1" dirty="0">
                  <a:solidFill>
                    <a:schemeClr val="accent2"/>
                  </a:solidFill>
                </a:rPr>
                <a:t>__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26552" y="2725519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Organisations-</a:t>
              </a:r>
            </a:p>
            <a:p>
              <a:r>
                <a:rPr lang="de-DE" b="1" dirty="0" err="1">
                  <a:solidFill>
                    <a:srgbClr val="FF0000"/>
                  </a:solidFill>
                </a:rPr>
                <a:t>kennzeichen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426552" y="3492892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tx2"/>
                  </a:solidFill>
                </a:rPr>
                <a:t>Regionale</a:t>
              </a:r>
            </a:p>
            <a:p>
              <a:r>
                <a:rPr lang="de-DE" b="1" dirty="0">
                  <a:solidFill>
                    <a:schemeClr val="tx2"/>
                  </a:solidFill>
                </a:rPr>
                <a:t>Zuordnung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6552" y="4260265"/>
              <a:ext cx="12754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2"/>
                  </a:solidFill>
                </a:rPr>
                <a:t>Fachdienst-</a:t>
              </a:r>
            </a:p>
            <a:p>
              <a:r>
                <a:rPr lang="de-DE" b="1" dirty="0" err="1">
                  <a:solidFill>
                    <a:schemeClr val="accent2"/>
                  </a:solidFill>
                </a:rPr>
                <a:t>zuordnung</a:t>
              </a:r>
              <a:endParaRPr lang="de-DE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6552" y="5027638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00B050"/>
                  </a:solidFill>
                </a:rPr>
                <a:t>Funktions-</a:t>
              </a:r>
            </a:p>
            <a:p>
              <a:r>
                <a:rPr lang="de-DE" b="1" dirty="0" err="1">
                  <a:solidFill>
                    <a:srgbClr val="00B050"/>
                  </a:solidFill>
                </a:rPr>
                <a:t>zuordnung</a:t>
              </a:r>
              <a:endParaRPr lang="de-DE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6552" y="5795010"/>
              <a:ext cx="201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chemeClr val="accent4"/>
                  </a:solidFill>
                </a:rPr>
                <a:t>Ordnungs-</a:t>
              </a:r>
            </a:p>
            <a:p>
              <a:r>
                <a:rPr lang="de-DE" b="1" dirty="0" err="1">
                  <a:solidFill>
                    <a:schemeClr val="accent4"/>
                  </a:solidFill>
                </a:rPr>
                <a:t>kennung</a:t>
              </a:r>
              <a:endParaRPr lang="de-DE" b="1" dirty="0">
                <a:solidFill>
                  <a:schemeClr val="accent4"/>
                </a:solidFill>
              </a:endParaRPr>
            </a:p>
          </p:txBody>
        </p:sp>
        <p:cxnSp>
          <p:nvCxnSpPr>
            <p:cNvPr id="24" name="Gewinkelte Verbindung 23"/>
            <p:cNvCxnSpPr>
              <a:stCxn id="13" idx="3"/>
              <a:endCxn id="5" idx="2"/>
            </p:cNvCxnSpPr>
            <p:nvPr/>
          </p:nvCxnSpPr>
          <p:spPr>
            <a:xfrm flipV="1">
              <a:off x="2442552" y="2523768"/>
              <a:ext cx="1567018" cy="524917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winkelte Verbindung 25"/>
            <p:cNvCxnSpPr>
              <a:stCxn id="14" idx="3"/>
              <a:endCxn id="7" idx="2"/>
            </p:cNvCxnSpPr>
            <p:nvPr/>
          </p:nvCxnSpPr>
          <p:spPr>
            <a:xfrm flipV="1">
              <a:off x="2442552" y="2523768"/>
              <a:ext cx="2962277" cy="129229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winkelte Verbindung 27"/>
            <p:cNvCxnSpPr>
              <a:stCxn id="15" idx="3"/>
              <a:endCxn id="12" idx="2"/>
            </p:cNvCxnSpPr>
            <p:nvPr/>
          </p:nvCxnSpPr>
          <p:spPr>
            <a:xfrm flipV="1">
              <a:off x="1702029" y="2523768"/>
              <a:ext cx="4803106" cy="2059663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winkelte Verbindung 28"/>
            <p:cNvCxnSpPr>
              <a:stCxn id="16" idx="3"/>
              <a:endCxn id="11" idx="2"/>
            </p:cNvCxnSpPr>
            <p:nvPr/>
          </p:nvCxnSpPr>
          <p:spPr>
            <a:xfrm flipV="1">
              <a:off x="2442552" y="2523768"/>
              <a:ext cx="4705230" cy="2827036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winkelte Verbindung 31"/>
            <p:cNvCxnSpPr>
              <a:stCxn id="17" idx="3"/>
              <a:endCxn id="10" idx="2"/>
            </p:cNvCxnSpPr>
            <p:nvPr/>
          </p:nvCxnSpPr>
          <p:spPr>
            <a:xfrm flipV="1">
              <a:off x="2442552" y="2523768"/>
              <a:ext cx="5371124" cy="3594408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/>
          <p:cNvSpPr txBox="1"/>
          <p:nvPr/>
        </p:nvSpPr>
        <p:spPr>
          <a:xfrm>
            <a:off x="2444879" y="5906905"/>
            <a:ext cx="472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„Florian Schweinfurt-Land 1“</a:t>
            </a:r>
          </a:p>
        </p:txBody>
      </p:sp>
    </p:spTree>
    <p:extLst>
      <p:ext uri="{BB962C8B-B14F-4D97-AF65-F5344CB8AC3E}">
        <p14:creationId xmlns:p14="http://schemas.microsoft.com/office/powerpoint/2010/main" val="1396643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Funkrufnamen-Schema (Sprechweise) Leitstellen in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344258"/>
              </p:ext>
            </p:extLst>
          </p:nvPr>
        </p:nvGraphicFramePr>
        <p:xfrm>
          <a:off x="144000" y="1371795"/>
          <a:ext cx="6021723" cy="49606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4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Funkrufname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Bereich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Allgäu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Allgäu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Amberg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Amberg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Ansbach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Ansbach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Augsburg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Augsburg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Bamberg-Forchheim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Bamberg-Forchheim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Bayerischer Untermain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Bayerischer Untermain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Bayreuth/Kulmbach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Bayreuth/Kulmbach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Coburg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Coburg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Donau-Iller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Donau-Iller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Erding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Erding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Fürstenfeldbruck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Fürstenfeldbruck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HochFranken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 err="1">
                          <a:effectLst/>
                        </a:rPr>
                        <a:t>HochFranken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Landshut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Landshut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Mittelfranken-Süd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Mittelfranken-Süd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München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München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Nordoberpfalz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Nordoberpfalz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Nürnberg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Nürnberg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Oberland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Oberland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Passau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Passau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Regensburg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Regensburg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Ingolstadt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Ingolstadt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Rosenheim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Rosenheim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Schweinfurt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Schweinfurt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Leitstelle Straubing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Straubing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Traunstein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Traunstein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Würzburg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Würzburg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Leitstelle Florian München Land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Feuerwehr Landkreis München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4079607" y="5398905"/>
            <a:ext cx="4172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Sprechweise: „Leitstelle Schweinfurt“</a:t>
            </a:r>
          </a:p>
        </p:txBody>
      </p:sp>
      <p:sp>
        <p:nvSpPr>
          <p:cNvPr id="18" name="Rechteck 17"/>
          <p:cNvSpPr/>
          <p:nvPr/>
        </p:nvSpPr>
        <p:spPr>
          <a:xfrm>
            <a:off x="5368968" y="2162629"/>
            <a:ext cx="3049317" cy="117565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BEACHTE</a:t>
            </a:r>
          </a:p>
          <a:p>
            <a:r>
              <a:rPr lang="de-DE" sz="1200" dirty="0">
                <a:solidFill>
                  <a:schemeClr val="tx1"/>
                </a:solidFill>
              </a:rPr>
              <a:t>Verwendung nicht zugewiesener Funkrufnamen durch andere Funkstellen nur zu Übungs- und Ausbildungszwecken auf speziellen Sprechgruppen </a:t>
            </a:r>
          </a:p>
        </p:txBody>
      </p:sp>
    </p:spTree>
    <p:extLst>
      <p:ext uri="{BB962C8B-B14F-4D97-AF65-F5344CB8AC3E}">
        <p14:creationId xmlns:p14="http://schemas.microsoft.com/office/powerpoint/2010/main" val="246104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 – 1. Teilkennzahl</a:t>
            </a:r>
            <a:br>
              <a:rPr lang="de-DE" dirty="0"/>
            </a:br>
            <a:r>
              <a:rPr lang="de-DE" dirty="0"/>
              <a:t>Fachdienstzuweisung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95670"/>
              </p:ext>
            </p:extLst>
          </p:nvPr>
        </p:nvGraphicFramePr>
        <p:xfrm>
          <a:off x="1203941" y="1568432"/>
          <a:ext cx="6736118" cy="4512720"/>
        </p:xfrm>
        <a:graphic>
          <a:graphicData uri="http://schemas.openxmlformats.org/drawingml/2006/table">
            <a:tbl>
              <a:tblPr/>
              <a:tblGrid>
                <a:gridCol w="4967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Führung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Information und Kommunikation (</a:t>
                      </a:r>
                      <a:r>
                        <a:rPr kumimoji="0" lang="de-DE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IuK</a:t>
                      </a: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Technik und Sicherheit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Sanitätsdienst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Suchen &amp; Ortung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Betreuung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Bergrettung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Wasserrettung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Brandschutz / ABC / CBRN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85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Funkrufnamen – 2. Teilkennzahl</a:t>
            </a:r>
            <a:br>
              <a:rPr lang="de-DE" dirty="0"/>
            </a:br>
            <a:r>
              <a:rPr lang="de-DE" dirty="0"/>
              <a:t>Taktische Zuweisung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122750"/>
              </p:ext>
            </p:extLst>
          </p:nvPr>
        </p:nvGraphicFramePr>
        <p:xfrm>
          <a:off x="719138" y="1619250"/>
          <a:ext cx="7737475" cy="4473575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00-09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Einrichtungen und Funktionen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10-19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Führungsfahrzeuge, Mannschaftstransport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20-29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Tanklöschfahrzeuge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30-39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Hubrettungs-, Wechsellader- und Kranfahrzeuge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40-49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Löschgruppen- und Tragkraftspritzenfahrzeuge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50-59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Gerätewagen, Schlauchwagen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60-69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Rüst- und Gerätewagen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70-79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Landrettungsdienst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80-89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Berg- und Höhlenrettung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90-99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Wasserrettung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867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Funkrufnamen</a:t>
            </a:r>
            <a:br>
              <a:rPr lang="de-DE" dirty="0"/>
            </a:br>
            <a:r>
              <a:rPr lang="de-DE" dirty="0"/>
              <a:t>Auszug Standardfunkrufnamen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872095"/>
              </p:ext>
            </p:extLst>
          </p:nvPr>
        </p:nvGraphicFramePr>
        <p:xfrm>
          <a:off x="593710" y="1619250"/>
          <a:ext cx="7956580" cy="4473575"/>
        </p:xfrm>
        <a:graphic>
          <a:graphicData uri="http://schemas.openxmlformats.org/drawingml/2006/table">
            <a:tbl>
              <a:tblPr/>
              <a:tblGrid>
                <a:gridCol w="475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6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6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8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endParaRPr lang="de-DE" b="0" dirty="0"/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ortsfeste Funkstelle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HLF20 / LF 16 m.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Kommandant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42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HLF10 / LF8/6 / LF10/6 m.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Stellv. Kommandant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LF8/6 / LF10/6 o. RS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Kommandowagen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44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TSF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Mehrzweckfahrzeug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45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Tragkraftspritzenanhänger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14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Mannschaftstransportwagen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46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TSF-W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18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Feuersicherheitswache-Trupp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47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MLF / </a:t>
                      </a:r>
                      <a:r>
                        <a:rPr kumimoji="0" lang="de-DE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StLF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TLF 16/25 m. RS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53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GW Atemschutz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Drehleiter 23/12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58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SW 2000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Bagger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79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First </a:t>
                      </a:r>
                      <a:r>
                        <a:rPr kumimoji="0" lang="de-DE" sz="1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Responder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898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3672013" y="1622630"/>
            <a:ext cx="1800000" cy="792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Bundestag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Bundesrat</a:t>
            </a:r>
          </a:p>
        </p:txBody>
      </p:sp>
      <p:sp>
        <p:nvSpPr>
          <p:cNvPr id="6" name="Rechteck 5"/>
          <p:cNvSpPr/>
          <p:nvPr/>
        </p:nvSpPr>
        <p:spPr>
          <a:xfrm>
            <a:off x="486716" y="284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Telekommunikationsgesetz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+ TTDSG</a:t>
            </a:r>
          </a:p>
        </p:txBody>
      </p:sp>
      <p:sp>
        <p:nvSpPr>
          <p:cNvPr id="14" name="Rechteck 13"/>
          <p:cNvSpPr/>
          <p:nvPr/>
        </p:nvSpPr>
        <p:spPr>
          <a:xfrm>
            <a:off x="486715" y="356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Bundesnetzagentur</a:t>
            </a:r>
          </a:p>
        </p:txBody>
      </p:sp>
      <p:sp>
        <p:nvSpPr>
          <p:cNvPr id="16" name="Rechteck 15"/>
          <p:cNvSpPr/>
          <p:nvPr/>
        </p:nvSpPr>
        <p:spPr>
          <a:xfrm>
            <a:off x="486714" y="428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BOS-Funkrichtlinie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86714" y="5604162"/>
            <a:ext cx="216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Bund/Länder können für ihre BOS Zusatzbestimmungen erlassen</a:t>
            </a:r>
          </a:p>
        </p:txBody>
      </p:sp>
      <p:sp>
        <p:nvSpPr>
          <p:cNvPr id="17" name="Rechteck 16"/>
          <p:cNvSpPr/>
          <p:nvPr/>
        </p:nvSpPr>
        <p:spPr>
          <a:xfrm>
            <a:off x="3506936" y="2849475"/>
            <a:ext cx="2160000" cy="1061513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Gesetz über die Errichtung einer Bundesanstalt für den Digitalfunk der Behörden und Organisationen mit Sicherheitsaufgaben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3506575" y="420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Bundesanstalt für den Digitalfunk der BOS</a:t>
            </a:r>
          </a:p>
        </p:txBody>
      </p:sp>
      <p:sp>
        <p:nvSpPr>
          <p:cNvPr id="19" name="Rechteck 18"/>
          <p:cNvSpPr/>
          <p:nvPr/>
        </p:nvSpPr>
        <p:spPr>
          <a:xfrm>
            <a:off x="3506936" y="492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Verwaltungsabkommen</a:t>
            </a:r>
          </a:p>
        </p:txBody>
      </p:sp>
      <p:sp>
        <p:nvSpPr>
          <p:cNvPr id="20" name="Rechteck 19"/>
          <p:cNvSpPr/>
          <p:nvPr/>
        </p:nvSpPr>
        <p:spPr>
          <a:xfrm>
            <a:off x="3506936" y="5641250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Betriebsstellen</a:t>
            </a:r>
          </a:p>
        </p:txBody>
      </p:sp>
      <p:sp>
        <p:nvSpPr>
          <p:cNvPr id="21" name="Rechteck 20"/>
          <p:cNvSpPr/>
          <p:nvPr/>
        </p:nvSpPr>
        <p:spPr>
          <a:xfrm>
            <a:off x="6526800" y="2849475"/>
            <a:ext cx="2160000" cy="432000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Strafgesetzbuch</a:t>
            </a:r>
          </a:p>
        </p:txBody>
      </p:sp>
      <p:cxnSp>
        <p:nvCxnSpPr>
          <p:cNvPr id="11" name="Gewinkelte Verbindung 10"/>
          <p:cNvCxnSpPr>
            <a:stCxn id="5" idx="1"/>
            <a:endCxn id="6" idx="0"/>
          </p:cNvCxnSpPr>
          <p:nvPr/>
        </p:nvCxnSpPr>
        <p:spPr>
          <a:xfrm rot="10800000" flipV="1">
            <a:off x="1566717" y="2018629"/>
            <a:ext cx="2105297" cy="83084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6" idx="2"/>
            <a:endCxn id="14" idx="0"/>
          </p:cNvCxnSpPr>
          <p:nvPr/>
        </p:nvCxnSpPr>
        <p:spPr>
          <a:xfrm flipH="1">
            <a:off x="1566715" y="3281475"/>
            <a:ext cx="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21"/>
          <p:cNvCxnSpPr>
            <a:stCxn id="14" idx="2"/>
            <a:endCxn id="16" idx="0"/>
          </p:cNvCxnSpPr>
          <p:nvPr/>
        </p:nvCxnSpPr>
        <p:spPr>
          <a:xfrm flipH="1">
            <a:off x="1566714" y="4001475"/>
            <a:ext cx="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winkelte Verbindung 27"/>
          <p:cNvCxnSpPr>
            <a:stCxn id="5" idx="3"/>
            <a:endCxn id="21" idx="0"/>
          </p:cNvCxnSpPr>
          <p:nvPr/>
        </p:nvCxnSpPr>
        <p:spPr>
          <a:xfrm>
            <a:off x="5472013" y="2018630"/>
            <a:ext cx="2134787" cy="83084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winkelte Verbindung 21"/>
          <p:cNvCxnSpPr>
            <a:stCxn id="5" idx="2"/>
            <a:endCxn id="17" idx="0"/>
          </p:cNvCxnSpPr>
          <p:nvPr/>
        </p:nvCxnSpPr>
        <p:spPr>
          <a:xfrm>
            <a:off x="4572013" y="2414630"/>
            <a:ext cx="14923" cy="4348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21"/>
          <p:cNvCxnSpPr>
            <a:stCxn id="17" idx="2"/>
            <a:endCxn id="18" idx="0"/>
          </p:cNvCxnSpPr>
          <p:nvPr/>
        </p:nvCxnSpPr>
        <p:spPr>
          <a:xfrm flipH="1">
            <a:off x="4586575" y="3910988"/>
            <a:ext cx="361" cy="290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 Verbindung 21"/>
          <p:cNvCxnSpPr>
            <a:stCxn id="18" idx="2"/>
            <a:endCxn id="19" idx="0"/>
          </p:cNvCxnSpPr>
          <p:nvPr/>
        </p:nvCxnSpPr>
        <p:spPr>
          <a:xfrm>
            <a:off x="4586575" y="4633250"/>
            <a:ext cx="361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winkelte Verbindung 21"/>
          <p:cNvCxnSpPr>
            <a:stCxn id="19" idx="2"/>
            <a:endCxn id="20" idx="0"/>
          </p:cNvCxnSpPr>
          <p:nvPr/>
        </p:nvCxnSpPr>
        <p:spPr>
          <a:xfrm>
            <a:off x="4586936" y="5353250"/>
            <a:ext cx="0" cy="28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5803900" y="4865238"/>
            <a:ext cx="200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Umsetzung von Aufbau und Betrieb des Digitalfunks auf Länderebene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Zuständigkeiten im Fernmelderecht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F9AECBA-EF4A-4D3F-B6B2-D7260291CDAD}"/>
              </a:ext>
            </a:extLst>
          </p:cNvPr>
          <p:cNvSpPr/>
          <p:nvPr/>
        </p:nvSpPr>
        <p:spPr>
          <a:xfrm>
            <a:off x="486714" y="4986361"/>
            <a:ext cx="2160000" cy="561434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PDV/DV 810 Dienstvorschrift für den Fernmeldebetriebsdienst</a:t>
            </a:r>
          </a:p>
        </p:txBody>
      </p:sp>
      <p:cxnSp>
        <p:nvCxnSpPr>
          <p:cNvPr id="26" name="Gewinkelte Verbindung 21">
            <a:extLst>
              <a:ext uri="{FF2B5EF4-FFF2-40B4-BE49-F238E27FC236}">
                <a16:creationId xmlns:a16="http://schemas.microsoft.com/office/drawing/2014/main" id="{A8B2FF24-9254-4EA5-83CB-CF6FA572E980}"/>
              </a:ext>
            </a:extLst>
          </p:cNvPr>
          <p:cNvCxnSpPr>
            <a:cxnSpLocks/>
            <a:stCxn id="16" idx="2"/>
            <a:endCxn id="24" idx="0"/>
          </p:cNvCxnSpPr>
          <p:nvPr/>
        </p:nvCxnSpPr>
        <p:spPr>
          <a:xfrm>
            <a:off x="1566714" y="4721475"/>
            <a:ext cx="0" cy="2648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Funkrufnamen</a:t>
            </a:r>
            <a:br>
              <a:rPr lang="de-DE" dirty="0"/>
            </a:br>
            <a:r>
              <a:rPr lang="de-DE" dirty="0"/>
              <a:t>Auszug Funkrufnamen anderer BOS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591159"/>
              </p:ext>
            </p:extLst>
          </p:nvPr>
        </p:nvGraphicFramePr>
        <p:xfrm>
          <a:off x="719138" y="1619250"/>
          <a:ext cx="7737475" cy="4473575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7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8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Rettungswagen (RTW)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71/3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Rettungswagen (RTW)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71/20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Schwerlast Rettungswagen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71/70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organisationseigener Rettungswagen 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72/1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Krankentransportwagen (KTW)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72/70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organisationseigener </a:t>
                      </a: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Krankentransportwagen </a:t>
                      </a:r>
                      <a:endParaRPr kumimoji="0" lang="de-DE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76/1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Notarzteinsatzfahrzeug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81/1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Bergrettungsfahrzeug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9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91/1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Gerätewagen Wasserrettung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9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99/1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  <a:sym typeface="Symbol" pitchFamily="18" charset="2"/>
                        </a:rPr>
                        <a:t>Boot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892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2015-11-02: Zielgruppenorientierte Präsentationen hinzugefügt, Folienkommentare standardisiert, Sprechweise auf Funkrufnamen-Schema ergänzt</a:t>
            </a:r>
          </a:p>
          <a:p>
            <a:r>
              <a:rPr lang="de-DE" sz="1200" dirty="0"/>
              <a:t>2015-11-05: „Nummerierung“ auf Folie </a:t>
            </a:r>
            <a:r>
              <a:rPr lang="de-DE" sz="1200" dirty="0">
                <a:hlinkClick r:id="rId2" action="ppaction://hlinksldjump"/>
              </a:rPr>
              <a:t>Funkrufnamen-Schema (Sprechweise)</a:t>
            </a:r>
            <a:r>
              <a:rPr lang="de-DE" sz="1200" dirty="0"/>
              <a:t> ergänzt, Folien </a:t>
            </a:r>
            <a:r>
              <a:rPr lang="de-DE" sz="1200" dirty="0">
                <a:hlinkClick r:id="rId3" action="ppaction://hlinksldjump"/>
              </a:rPr>
              <a:t>Funkrufnamen – 1. Teilkennzahl Fachdienstzuweisung</a:t>
            </a:r>
            <a:r>
              <a:rPr lang="de-DE" sz="1200" dirty="0"/>
              <a:t>, </a:t>
            </a:r>
            <a:r>
              <a:rPr lang="de-DE" sz="1200" dirty="0">
                <a:hlinkClick r:id="rId4" action="ppaction://hlinksldjump"/>
              </a:rPr>
              <a:t>Funkrufnamen – 2. Teilkennzahl Taktische Zuweisung</a:t>
            </a:r>
            <a:r>
              <a:rPr lang="de-DE" sz="1200" dirty="0"/>
              <a:t>, </a:t>
            </a:r>
            <a:r>
              <a:rPr lang="de-DE" sz="1200" dirty="0">
                <a:hlinkClick r:id="rId5" action="ppaction://hlinksldjump"/>
              </a:rPr>
              <a:t>Funkrufnamen Auszug Standardfunkrufnamen</a:t>
            </a:r>
            <a:r>
              <a:rPr lang="de-DE" sz="1200" dirty="0"/>
              <a:t>, </a:t>
            </a:r>
            <a:r>
              <a:rPr lang="de-DE" sz="1200" dirty="0">
                <a:hlinkClick r:id="rId6" action="ppaction://hlinksldjump"/>
              </a:rPr>
              <a:t>Funkrufnamen Auszug Funkrufnamen anderer BOS</a:t>
            </a:r>
            <a:r>
              <a:rPr lang="de-DE" sz="1200" dirty="0"/>
              <a:t> hinzugefügt.</a:t>
            </a:r>
          </a:p>
          <a:p>
            <a:r>
              <a:rPr lang="de-DE" sz="1200" dirty="0"/>
              <a:t>2015-11-15: Rechtschreibfehler korrigiert</a:t>
            </a:r>
          </a:p>
          <a:p>
            <a:r>
              <a:rPr lang="de-DE" sz="1200" dirty="0"/>
              <a:t>2015-11-16: Folie </a:t>
            </a:r>
            <a:r>
              <a:rPr lang="de-DE" sz="1200" dirty="0">
                <a:hlinkClick r:id="rId7" action="ppaction://hlinksldjump"/>
              </a:rPr>
              <a:t>Gesetze und Richtlinien - BOS-Funkrichtlinie </a:t>
            </a:r>
            <a:r>
              <a:rPr lang="de-DE" sz="1200" dirty="0"/>
              <a:t> ergänzt</a:t>
            </a:r>
          </a:p>
          <a:p>
            <a:r>
              <a:rPr lang="de-DE" sz="1200" dirty="0"/>
              <a:t>2015-12-18: Abkürzungen ausgeschrieben auf </a:t>
            </a:r>
            <a:r>
              <a:rPr lang="de-DE" sz="1200" dirty="0">
                <a:hlinkClick r:id="rId8" action="ppaction://hlinksldjump"/>
              </a:rPr>
              <a:t>Zuständigkeiten im Fernmelderecht</a:t>
            </a:r>
            <a:r>
              <a:rPr lang="de-DE" sz="1200" dirty="0"/>
              <a:t>, Beispiele ergänzt auf </a:t>
            </a:r>
            <a:r>
              <a:rPr lang="de-DE" sz="1200" dirty="0">
                <a:hlinkClick r:id="rId9" action="ppaction://hlinksldjump"/>
              </a:rPr>
              <a:t>Gesetze und Richtlinien – Strafgesetzbuch StGB</a:t>
            </a:r>
            <a:endParaRPr lang="de-DE" sz="1200" dirty="0"/>
          </a:p>
          <a:p>
            <a:r>
              <a:rPr lang="de-DE" sz="1200" dirty="0"/>
              <a:t>2016-01-20: Optische Aufbesserungen bei den Funkrufnamen, OPTA geändert zu AOPTA</a:t>
            </a:r>
          </a:p>
          <a:p>
            <a:r>
              <a:rPr lang="de-DE" sz="1200" dirty="0"/>
              <a:t>2016-02-18: </a:t>
            </a:r>
            <a:r>
              <a:rPr lang="de-DE" sz="1200" dirty="0">
                <a:hlinkClick r:id="rId10" action="ppaction://hlinksldjump"/>
              </a:rPr>
              <a:t>Zuständigkeiten im Digitalfunk der BOS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2016-03-10: </a:t>
            </a:r>
            <a:r>
              <a:rPr lang="de-DE" sz="1200" dirty="0">
                <a:hlinkClick r:id="rId11" action="ppaction://hlinksldjump"/>
              </a:rPr>
              <a:t>Kennung</a:t>
            </a:r>
            <a:r>
              <a:rPr lang="de-DE" sz="1200" dirty="0"/>
              <a:t> für Polizei Inspektion Würzburg korrigiert („Kugel“ wurde seit Einführung des Digitalfunks abgeschafft)</a:t>
            </a:r>
          </a:p>
          <a:p>
            <a:r>
              <a:rPr lang="de-DE" sz="1200" dirty="0"/>
              <a:t>2017-10-21: Abbildung </a:t>
            </a:r>
            <a:r>
              <a:rPr lang="de-DE" sz="1200" dirty="0">
                <a:hlinkClick r:id="rId7" action="ppaction://hlinksldjump"/>
              </a:rPr>
              <a:t>BOS-Funkrichtlinie</a:t>
            </a:r>
            <a:r>
              <a:rPr lang="de-DE" sz="1200" dirty="0"/>
              <a:t> hinzugefügt, Folie </a:t>
            </a:r>
            <a:r>
              <a:rPr lang="de-DE" sz="1200" dirty="0">
                <a:hlinkClick r:id="rId12" action="ppaction://hlinksldjump"/>
              </a:rPr>
              <a:t>PDV / DV 810</a:t>
            </a:r>
            <a:r>
              <a:rPr lang="de-DE" sz="1200" dirty="0"/>
              <a:t> hinzugefügt</a:t>
            </a:r>
          </a:p>
          <a:p>
            <a:r>
              <a:rPr lang="de-DE" sz="1200" dirty="0"/>
              <a:t>2018-09-28: Folie mit </a:t>
            </a:r>
            <a:r>
              <a:rPr lang="de-DE" sz="1200" dirty="0">
                <a:hlinkClick r:id="rId13" action="ppaction://hlinksldjump"/>
              </a:rPr>
              <a:t>Abbildung Richtlinie für Funkrufnamen und operativ-taktische Adressen (OPTA) der </a:t>
            </a:r>
            <a:r>
              <a:rPr lang="de-DE" sz="1200" dirty="0" err="1">
                <a:hlinkClick r:id="rId13" action="ppaction://hlinksldjump"/>
              </a:rPr>
              <a:t>npol</a:t>
            </a:r>
            <a:r>
              <a:rPr lang="de-DE" sz="1200" dirty="0">
                <a:hlinkClick r:id="rId13" action="ppaction://hlinksldjump"/>
              </a:rPr>
              <a:t>. BOS in Bayern</a:t>
            </a:r>
            <a:r>
              <a:rPr lang="de-DE" sz="1200" dirty="0"/>
              <a:t> hinzugefügt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21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4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Zuständigkeiten im Digitalfunk der BOS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1602000" y="1310414"/>
            <a:ext cx="5940001" cy="5218539"/>
            <a:chOff x="2114392" y="1310414"/>
            <a:chExt cx="5940001" cy="5218539"/>
          </a:xfrm>
        </p:grpSpPr>
        <p:sp>
          <p:nvSpPr>
            <p:cNvPr id="17" name="Rechteck 16"/>
            <p:cNvSpPr/>
            <p:nvPr/>
          </p:nvSpPr>
          <p:spPr>
            <a:xfrm>
              <a:off x="2114393" y="1310414"/>
              <a:ext cx="5940000" cy="5218539"/>
            </a:xfrm>
            <a:prstGeom prst="rect">
              <a:avLst/>
            </a:prstGeom>
            <a:pattFill prst="lt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5482759" y="1895646"/>
              <a:ext cx="1580817" cy="1899146"/>
              <a:chOff x="8800582" y="1980259"/>
              <a:chExt cx="1580817" cy="1899146"/>
            </a:xfrm>
          </p:grpSpPr>
          <p:grpSp>
            <p:nvGrpSpPr>
              <p:cNvPr id="19" name="Gruppieren 18"/>
              <p:cNvGrpSpPr/>
              <p:nvPr/>
            </p:nvGrpSpPr>
            <p:grpSpPr>
              <a:xfrm>
                <a:off x="8846308" y="1980259"/>
                <a:ext cx="1489364" cy="1899146"/>
                <a:chOff x="8810107" y="1980259"/>
                <a:chExt cx="1489364" cy="1899146"/>
              </a:xfrm>
            </p:grpSpPr>
            <p:sp>
              <p:nvSpPr>
                <p:cNvPr id="18" name="Rechteck 17"/>
                <p:cNvSpPr/>
                <p:nvPr/>
              </p:nvSpPr>
              <p:spPr>
                <a:xfrm>
                  <a:off x="8810107" y="1980259"/>
                  <a:ext cx="1489364" cy="189914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/>
                  </a:solidFill>
                </a:ln>
                <a:effectLst>
                  <a:outerShdw blurRad="127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16" name="Gruppieren 15"/>
                <p:cNvGrpSpPr/>
                <p:nvPr/>
              </p:nvGrpSpPr>
              <p:grpSpPr>
                <a:xfrm>
                  <a:off x="8978925" y="2016927"/>
                  <a:ext cx="1151729" cy="1825810"/>
                  <a:chOff x="444388" y="3187869"/>
                  <a:chExt cx="1151729" cy="1825810"/>
                </a:xfrm>
              </p:grpSpPr>
              <p:sp>
                <p:nvSpPr>
                  <p:cNvPr id="12" name="Halbbogen 11"/>
                  <p:cNvSpPr/>
                  <p:nvPr/>
                </p:nvSpPr>
                <p:spPr>
                  <a:xfrm>
                    <a:off x="480252" y="3187869"/>
                    <a:ext cx="1080000" cy="1080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Halbbogen 36"/>
                  <p:cNvSpPr>
                    <a:spLocks noChangeAspect="1"/>
                  </p:cNvSpPr>
                  <p:nvPr/>
                </p:nvSpPr>
                <p:spPr>
                  <a:xfrm>
                    <a:off x="696252" y="4365679"/>
                    <a:ext cx="648000" cy="648000"/>
                  </a:xfrm>
                  <a:prstGeom prst="blockArc">
                    <a:avLst>
                      <a:gd name="adj1" fmla="val 7060491"/>
                      <a:gd name="adj2" fmla="val 3907100"/>
                      <a:gd name="adj3" fmla="val 22013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12"/>
                  <p:cNvGrpSpPr>
                    <a:grpSpLocks noChangeAspect="1"/>
                  </p:cNvGrpSpPr>
                  <p:nvPr/>
                </p:nvGrpSpPr>
                <p:grpSpPr>
                  <a:xfrm>
                    <a:off x="444388" y="3527361"/>
                    <a:ext cx="1151729" cy="366459"/>
                    <a:chOff x="72000" y="1296000"/>
                    <a:chExt cx="3168000" cy="1008000"/>
                  </a:xfrm>
                </p:grpSpPr>
                <p:pic>
                  <p:nvPicPr>
                    <p:cNvPr id="2050" name="Picture 2" descr="https://upload.wikimedia.org/wikipedia/commons/thumb/1/16/Flag_of_Bavaria_%28striped%29.svg/320px-Flag_of_Bavaria_%28striped%29.svg.png"/>
                    <p:cNvPicPr>
                      <a:picLocks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6" name="Picture 8" descr="https://upload.wikimedia.org/wikipedia/commons/thumb/0/0e/Flag_of_Bremen.svg/320px-Flag_of_Bremen.svg.png"/>
                    <p:cNvPicPr>
                      <a:picLocks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8" name="Picture 10" descr="https://upload.wikimedia.org/wikipedia/commons/thumb/7/74/Flag_of_Hamburg.svg/320px-Flag_of_Hamburg.svg.png"/>
                    <p:cNvPicPr>
                      <a:picLocks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4" name="Picture 16" descr="https://upload.wikimedia.org/wikipedia/commons/thumb/8/81/Flag_of_Lower_Saxony.svg/320px-Flag_of_Lower_Saxony.svg.png"/>
                    <p:cNvPicPr>
                      <a:picLocks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3193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8" name="Picture 20" descr="https://upload.wikimedia.org/wikipedia/commons/thumb/b/b7/Flag_of_Rhineland-Palatinate.svg/320px-Flag_of_Rhineland-Palatinate.svg.png"/>
                    <p:cNvPicPr>
                      <a:picLocks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28" name="Picture 4" descr="https://upload.wikimedia.org/wikipedia/commons/thumb/5/5c/Flag_of_Baden-W%C3%BCrttemberg.svg/320px-Flag_of_Baden-W%C3%BCrttemberg.svg.png"/>
                    <p:cNvPicPr>
                      <a:picLocks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0" name="Picture 12" descr="https://upload.wikimedia.org/wikipedia/commons/thumb/f/f7/Flag_of_Hesse.svg/320px-Flag_of_Hesse.svg.png"/>
                    <p:cNvPicPr>
                      <a:picLocks noChangeArrowheads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6" name="Picture 18" descr="https://upload.wikimedia.org/wikipedia/commons/thumb/8/84/Flag_of_North_Rhine-Westphalia.svg/320px-Flag_of_North_Rhine-Westphalia.svg.png"/>
                    <p:cNvPicPr>
                      <a:picLocks noChangeArrowheads="1"/>
                    </p:cNvPicPr>
                    <p:nvPr/>
                  </p:nvPicPr>
                  <p:blipFill>
                    <a:blip r:embed="rId10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2" name="Picture 24" descr="https://upload.wikimedia.org/wikipedia/commons/thumb/f/fd/Flag_of_Saxony.svg/320px-Flag_of_Saxony.svg.png"/>
                    <p:cNvPicPr>
                      <a:picLocks noChangeArrowheads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4" name="Picture 26" descr="https://upload.wikimedia.org/wikipedia/commons/thumb/1/1a/Flag_of_Saxony-Anhalt.svg/320px-Flag_of_Saxony-Anhalt.svg.png"/>
                    <p:cNvPicPr>
                      <a:picLocks noChangeArrowheads="1"/>
                    </p:cNvPicPr>
                    <p:nvPr/>
                  </p:nvPicPr>
                  <p:blipFill>
                    <a:blip r:embed="rId1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2" name="Picture 4" descr="https://upload.wikimedia.org/wikipedia/commons/thumb/e/ec/Flag_of_Berlin.svg/320px-Flag_of_Berlin.svg.png"/>
                    <p:cNvPicPr>
                      <a:picLocks noChangeArrowheads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29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54" name="Picture 6" descr="https://upload.wikimedia.org/wikipedia/commons/thumb/0/01/Flag_of_Brandenburg.svg/320px-Flag_of_Brandenburg.svg.png"/>
                    <p:cNvPicPr>
                      <a:picLocks noChangeArrowheads="1"/>
                    </p:cNvPicPr>
                    <p:nvPr/>
                  </p:nvPicPr>
                  <p:blipFill>
                    <a:blip r:embed="rId1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62" name="Picture 14" descr="https://upload.wikimedia.org/wikipedia/commons/thumb/c/ce/Flag_of_Mecklenburg-Western_Pomerania.svg/320px-Flag_of_Mecklenburg-Western_Pomerania.svg.png"/>
                    <p:cNvPicPr>
                      <a:picLocks noChangeArrowheads="1"/>
                    </p:cNvPicPr>
                    <p:nvPr/>
                  </p:nvPicPr>
                  <p:blipFill>
                    <a:blip r:embed="rId1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15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0" name="Picture 22" descr="https://upload.wikimedia.org/wikipedia/commons/thumb/f/f7/Flag_of_Saarland.svg/320px-Flag_of_Saarland.svg.png"/>
                    <p:cNvPicPr>
                      <a:picLocks noChangeArrowheads="1"/>
                    </p:cNvPicPr>
                    <p:nvPr/>
                  </p:nvPicPr>
                  <p:blipFill>
                    <a:blip r:embed="rId1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692000" y="165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6" name="Picture 28" descr="https://upload.wikimedia.org/wikipedia/commons/thumb/b/b4/Flag_of_Schleswig-Holstein.svg/320px-Flag_of_Schleswig-Holstein.svg.png"/>
                    <p:cNvPicPr>
                      <a:picLocks noChangeArrowheads="1"/>
                    </p:cNvPicPr>
                    <p:nvPr/>
                  </p:nvPicPr>
                  <p:blipFill>
                    <a:blip r:embed="rId1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78" name="Picture 30" descr="https://upload.wikimedia.org/wikipedia/commons/thumb/b/bd/Flag_of_Thuringia.svg/320px-Flag_of_Thuringia.svg.png"/>
                    <p:cNvPicPr>
                      <a:picLocks noChangeArrowheads="1"/>
                    </p:cNvPicPr>
                    <p:nvPr/>
                  </p:nvPicPr>
                  <p:blipFill>
                    <a:blip r:embed="rId1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32000" y="2016000"/>
                      <a:ext cx="468000" cy="288000"/>
                    </a:xfrm>
                    <a:prstGeom prst="rect">
                      <a:avLst/>
                    </a:prstGeom>
                    <a:noFill/>
                    <a:ln w="3175">
                      <a:solidFill>
                        <a:schemeClr val="bg1">
                          <a:lumMod val="75000"/>
                        </a:schemeClr>
                      </a:solidFill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2080" name="Picture 32" descr="https://upload.wikimedia.org/wikipedia/commons/thumb/b/ba/Flag_of_Germany.svg/320px-Flag_of_Germany.svg.png"/>
                    <p:cNvPicPr>
                      <a:picLocks noChangeArrowheads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000" y="1296000"/>
                      <a:ext cx="468000" cy="28800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cxnSp>
                <p:nvCxnSpPr>
                  <p:cNvPr id="15" name="Gerade Verbindung mit Pfeil 14"/>
                  <p:cNvCxnSpPr/>
                  <p:nvPr/>
                </p:nvCxnSpPr>
                <p:spPr>
                  <a:xfrm>
                    <a:off x="1020252" y="4034590"/>
                    <a:ext cx="0" cy="25200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0" name="Textfeld 19"/>
              <p:cNvSpPr txBox="1"/>
              <p:nvPr/>
            </p:nvSpPr>
            <p:spPr>
              <a:xfrm>
                <a:off x="8800582" y="1998206"/>
                <a:ext cx="15808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 dirty="0"/>
                  <a:t>Verwaltungsrat</a:t>
                </a: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9064852" y="3219115"/>
                <a:ext cx="10522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cap="all" dirty="0"/>
                  <a:t>Ausschuss</a:t>
                </a:r>
              </a:p>
            </p:txBody>
          </p:sp>
        </p:grpSp>
        <p:sp>
          <p:nvSpPr>
            <p:cNvPr id="49" name="Rechteck 48"/>
            <p:cNvSpPr/>
            <p:nvPr/>
          </p:nvSpPr>
          <p:spPr>
            <a:xfrm>
              <a:off x="3156427" y="1884342"/>
              <a:ext cx="174458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Netzbetreiber</a:t>
              </a:r>
            </a:p>
          </p:txBody>
        </p:sp>
        <p:sp>
          <p:nvSpPr>
            <p:cNvPr id="50" name="Rechteck 49"/>
            <p:cNvSpPr/>
            <p:nvPr/>
          </p:nvSpPr>
          <p:spPr>
            <a:xfrm>
              <a:off x="3156427" y="1439369"/>
              <a:ext cx="3900484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C00000"/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BDBOS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 rot="-5400000">
              <a:off x="1790393" y="195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Bundesebene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 rot="-5400000">
              <a:off x="1790393" y="339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Land:</a:t>
              </a:r>
            </a:p>
            <a:p>
              <a:pPr algn="ctr"/>
              <a:r>
                <a:rPr lang="de-DE" sz="1400" cap="all" dirty="0"/>
                <a:t>Ministerielle</a:t>
              </a:r>
            </a:p>
            <a:p>
              <a:pPr algn="ctr"/>
              <a:r>
                <a:rPr lang="de-DE" sz="1400" cap="all" dirty="0"/>
                <a:t>Ebene</a:t>
              </a:r>
            </a:p>
          </p:txBody>
        </p:sp>
        <p:sp>
          <p:nvSpPr>
            <p:cNvPr id="53" name="Textfeld 52"/>
            <p:cNvSpPr txBox="1"/>
            <p:nvPr/>
          </p:nvSpPr>
          <p:spPr>
            <a:xfrm rot="-5400000">
              <a:off x="1790393" y="4839539"/>
              <a:ext cx="1440000" cy="79200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1400" cap="all" dirty="0"/>
                <a:t>Land:</a:t>
              </a:r>
            </a:p>
            <a:p>
              <a:pPr algn="ctr"/>
              <a:r>
                <a:rPr lang="de-DE" sz="1400" cap="all" dirty="0"/>
                <a:t>Behörden-</a:t>
              </a:r>
            </a:p>
            <a:p>
              <a:pPr algn="ctr"/>
              <a:r>
                <a:rPr lang="de-DE" sz="1400" cap="all" dirty="0"/>
                <a:t>Ebene</a:t>
              </a:r>
            </a:p>
          </p:txBody>
        </p:sp>
        <p:cxnSp>
          <p:nvCxnSpPr>
            <p:cNvPr id="28" name="Gewinkelter Verbinder 27"/>
            <p:cNvCxnSpPr>
              <a:stCxn id="50" idx="1"/>
              <a:endCxn id="49" idx="1"/>
            </p:cNvCxnSpPr>
            <p:nvPr/>
          </p:nvCxnSpPr>
          <p:spPr>
            <a:xfrm rot="10800000" flipV="1">
              <a:off x="3156427" y="1583368"/>
              <a:ext cx="12700" cy="44497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 flipH="1">
              <a:off x="2114392" y="3060000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/>
            <p:cNvCxnSpPr/>
            <p:nvPr/>
          </p:nvCxnSpPr>
          <p:spPr>
            <a:xfrm flipH="1">
              <a:off x="2114393" y="4515539"/>
              <a:ext cx="594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hteck 59"/>
            <p:cNvSpPr/>
            <p:nvPr/>
          </p:nvSpPr>
          <p:spPr>
            <a:xfrm>
              <a:off x="4399576" y="3959934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Koordinierende Stelle Bayern</a:t>
              </a:r>
            </a:p>
          </p:txBody>
        </p:sp>
        <p:sp>
          <p:nvSpPr>
            <p:cNvPr id="61" name="Rechteck 60"/>
            <p:cNvSpPr/>
            <p:nvPr/>
          </p:nvSpPr>
          <p:spPr>
            <a:xfrm>
              <a:off x="4399576" y="5035772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Takt.-techn. betriebsstellen</a:t>
              </a:r>
            </a:p>
          </p:txBody>
        </p:sp>
        <p:sp>
          <p:nvSpPr>
            <p:cNvPr id="62" name="Rechteck 61"/>
            <p:cNvSpPr/>
            <p:nvPr/>
          </p:nvSpPr>
          <p:spPr>
            <a:xfrm>
              <a:off x="4399576" y="4682450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Autorisierte stelle </a:t>
              </a:r>
              <a:r>
                <a:rPr lang="de-DE" sz="1400" cap="all" dirty="0" err="1">
                  <a:solidFill>
                    <a:schemeClr val="tx1"/>
                  </a:solidFill>
                </a:rPr>
                <a:t>bayern</a:t>
              </a:r>
              <a:endParaRPr lang="de-DE" sz="1400" cap="all" dirty="0">
                <a:solidFill>
                  <a:schemeClr val="tx1"/>
                </a:solidFill>
              </a:endParaRPr>
            </a:p>
          </p:txBody>
        </p:sp>
        <p:sp>
          <p:nvSpPr>
            <p:cNvPr id="63" name="Rechteck 62"/>
            <p:cNvSpPr/>
            <p:nvPr/>
          </p:nvSpPr>
          <p:spPr>
            <a:xfrm>
              <a:off x="4399576" y="5389095"/>
              <a:ext cx="2664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>
                  <a:solidFill>
                    <a:schemeClr val="tx1"/>
                  </a:solidFill>
                </a:rPr>
                <a:t>Vorhaltende stellen</a:t>
              </a:r>
            </a:p>
          </p:txBody>
        </p:sp>
        <p:cxnSp>
          <p:nvCxnSpPr>
            <p:cNvPr id="38" name="Gewinkelter Verbinder 37"/>
            <p:cNvCxnSpPr>
              <a:stCxn id="49" idx="2"/>
              <a:endCxn id="62" idx="1"/>
            </p:cNvCxnSpPr>
            <p:nvPr/>
          </p:nvCxnSpPr>
          <p:spPr>
            <a:xfrm rot="16200000" flipH="1">
              <a:off x="2887092" y="3313966"/>
              <a:ext cx="2654108" cy="370859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winkelter Verbinder 65"/>
            <p:cNvCxnSpPr>
              <a:stCxn id="50" idx="2"/>
              <a:endCxn id="18" idx="1"/>
            </p:cNvCxnSpPr>
            <p:nvPr/>
          </p:nvCxnSpPr>
          <p:spPr>
            <a:xfrm rot="16200000" flipH="1">
              <a:off x="4758652" y="2075386"/>
              <a:ext cx="1117850" cy="421816"/>
            </a:xfrm>
            <a:prstGeom prst="bentConnector2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winkelter Verbinder 68"/>
            <p:cNvCxnSpPr>
              <a:stCxn id="50" idx="2"/>
              <a:endCxn id="60" idx="1"/>
            </p:cNvCxnSpPr>
            <p:nvPr/>
          </p:nvCxnSpPr>
          <p:spPr>
            <a:xfrm rot="5400000">
              <a:off x="3564841" y="2562105"/>
              <a:ext cx="2376565" cy="707093"/>
            </a:xfrm>
            <a:prstGeom prst="bentConnector4">
              <a:avLst>
                <a:gd name="adj1" fmla="val 46970"/>
                <a:gd name="adj2" fmla="val 13233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hteck 75"/>
            <p:cNvSpPr/>
            <p:nvPr/>
          </p:nvSpPr>
          <p:spPr>
            <a:xfrm>
              <a:off x="4399577" y="5991130"/>
              <a:ext cx="268085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outerShdw blurRad="127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cap="all" dirty="0" err="1">
                  <a:solidFill>
                    <a:schemeClr val="tx1"/>
                  </a:solidFill>
                </a:rPr>
                <a:t>bos</a:t>
              </a:r>
              <a:endParaRPr lang="de-DE" sz="1400" cap="all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Gewinkelter Verbinder 76"/>
            <p:cNvCxnSpPr>
              <a:stCxn id="62" idx="3"/>
              <a:endCxn id="61" idx="3"/>
            </p:cNvCxnSpPr>
            <p:nvPr/>
          </p:nvCxnSpPr>
          <p:spPr>
            <a:xfrm>
              <a:off x="7063576" y="4826450"/>
              <a:ext cx="12700" cy="353322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winkelter Verbinder 83"/>
            <p:cNvCxnSpPr>
              <a:stCxn id="61" idx="1"/>
              <a:endCxn id="76" idx="1"/>
            </p:cNvCxnSpPr>
            <p:nvPr/>
          </p:nvCxnSpPr>
          <p:spPr>
            <a:xfrm rot="10800000" flipH="1" flipV="1">
              <a:off x="4399575" y="5179772"/>
              <a:ext cx="1" cy="955358"/>
            </a:xfrm>
            <a:prstGeom prst="bentConnector3">
              <a:avLst>
                <a:gd name="adj1" fmla="val -228600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winkelter Verbinder 86"/>
            <p:cNvCxnSpPr>
              <a:stCxn id="61" idx="3"/>
              <a:endCxn id="63" idx="3"/>
            </p:cNvCxnSpPr>
            <p:nvPr/>
          </p:nvCxnSpPr>
          <p:spPr>
            <a:xfrm>
              <a:off x="7063576" y="5179772"/>
              <a:ext cx="12700" cy="353323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hteckige Legende 98"/>
          <p:cNvSpPr/>
          <p:nvPr/>
        </p:nvSpPr>
        <p:spPr>
          <a:xfrm>
            <a:off x="179512" y="1541450"/>
            <a:ext cx="1473705" cy="792088"/>
          </a:xfrm>
          <a:prstGeom prst="wedgeRectCallout">
            <a:avLst>
              <a:gd name="adj1" fmla="val 129311"/>
              <a:gd name="adj2" fmla="val 93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betriebt Digitalfunksystem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stellt Einheitlichkeit sicher</a:t>
            </a:r>
          </a:p>
        </p:txBody>
      </p:sp>
      <p:sp>
        <p:nvSpPr>
          <p:cNvPr id="100" name="Rechteckige Legende 99"/>
          <p:cNvSpPr/>
          <p:nvPr/>
        </p:nvSpPr>
        <p:spPr>
          <a:xfrm>
            <a:off x="6505456" y="2565998"/>
            <a:ext cx="2531039" cy="483609"/>
          </a:xfrm>
          <a:prstGeom prst="wedgeRectCallout">
            <a:avLst>
              <a:gd name="adj1" fmla="val -50843"/>
              <a:gd name="adj2" fmla="val 264833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Budgetverantwortung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bündelt strategische Interessen</a:t>
            </a:r>
          </a:p>
        </p:txBody>
      </p:sp>
      <p:sp>
        <p:nvSpPr>
          <p:cNvPr id="101" name="Rechteckige Legende 100"/>
          <p:cNvSpPr/>
          <p:nvPr/>
        </p:nvSpPr>
        <p:spPr>
          <a:xfrm>
            <a:off x="72008" y="4637794"/>
            <a:ext cx="2411760" cy="1121871"/>
          </a:xfrm>
          <a:prstGeom prst="wedgeRectCallout">
            <a:avLst>
              <a:gd name="adj1" fmla="val 110736"/>
              <a:gd name="adj2" fmla="val -3645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Kryptomanagement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Taktisch technische Verantwortung</a:t>
            </a:r>
          </a:p>
        </p:txBody>
      </p:sp>
      <p:sp>
        <p:nvSpPr>
          <p:cNvPr id="102" name="Rechteckige Legende 101"/>
          <p:cNvSpPr/>
          <p:nvPr/>
        </p:nvSpPr>
        <p:spPr>
          <a:xfrm>
            <a:off x="6922044" y="3668323"/>
            <a:ext cx="1933924" cy="1121871"/>
          </a:xfrm>
          <a:prstGeom prst="wedgeRectCallout">
            <a:avLst>
              <a:gd name="adj1" fmla="val -74715"/>
              <a:gd name="adj2" fmla="val 81274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Regionales Nutzermanagement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Überblick taktische Lage</a:t>
            </a:r>
          </a:p>
        </p:txBody>
      </p:sp>
      <p:sp>
        <p:nvSpPr>
          <p:cNvPr id="103" name="Rechteckige Legende 102"/>
          <p:cNvSpPr/>
          <p:nvPr/>
        </p:nvSpPr>
        <p:spPr>
          <a:xfrm>
            <a:off x="6995886" y="5198729"/>
            <a:ext cx="2040610" cy="1274272"/>
          </a:xfrm>
          <a:prstGeom prst="wedgeRectCallout">
            <a:avLst>
              <a:gd name="adj1" fmla="val -86925"/>
              <a:gd name="adj2" fmla="val -19638"/>
            </a:avLst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hält Reserven vor (Funkgeräte, Netzerweiterung)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</a:rPr>
              <a:t>Werkstätten, Support</a:t>
            </a:r>
          </a:p>
        </p:txBody>
      </p:sp>
    </p:spTree>
    <p:extLst>
      <p:ext uri="{BB962C8B-B14F-4D97-AF65-F5344CB8AC3E}">
        <p14:creationId xmlns:p14="http://schemas.microsoft.com/office/powerpoint/2010/main" val="103225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Gesetze und Richtlinien – Telekommunikationsgesetz TKG / TTDSG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 für Frequenzzuteilung</a:t>
            </a:r>
          </a:p>
          <a:p>
            <a:r>
              <a:rPr lang="de-DE" dirty="0"/>
              <a:t>Enthält strafrechtliche Bestimmungen zu</a:t>
            </a:r>
          </a:p>
          <a:p>
            <a:pPr lvl="1"/>
            <a:r>
              <a:rPr lang="de-DE" dirty="0"/>
              <a:t>Verletzung des Fernmeldegeheimnisses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Mitteilung von Nachrichten an Unbeteiligte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Unbefugtes Abhören von Nachrichten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de-DE" dirty="0"/>
              <a:t>Weitergabe von unbeabsichtigt empfangenen Nachrichten</a:t>
            </a:r>
          </a:p>
          <a:p>
            <a:pPr lvl="1"/>
            <a:r>
              <a:rPr lang="de-DE" dirty="0"/>
              <a:t>Missbrauch von Sendeanlagen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 Zuwiderhandlungen: Freiheits- und Geldstrafen</a:t>
            </a:r>
          </a:p>
        </p:txBody>
      </p:sp>
    </p:spTree>
    <p:extLst>
      <p:ext uri="{BB962C8B-B14F-4D97-AF65-F5344CB8AC3E}">
        <p14:creationId xmlns:p14="http://schemas.microsoft.com/office/powerpoint/2010/main" val="2160612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– Strafgesetzbuch StGB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spcBef>
                <a:spcPts val="480"/>
              </a:spcBef>
            </a:pPr>
            <a:r>
              <a:rPr lang="de-DE" dirty="0"/>
              <a:t>Verletzung der Vertraulichkeit </a:t>
            </a:r>
            <a:r>
              <a:rPr lang="de-DE" sz="1600" dirty="0"/>
              <a:t>(§ 201)</a:t>
            </a:r>
          </a:p>
          <a:p>
            <a:pPr marL="685800" lvl="1">
              <a:spcBef>
                <a:spcPts val="480"/>
              </a:spcBef>
            </a:pPr>
            <a:r>
              <a:rPr lang="de-DE" dirty="0"/>
              <a:t>z.B. unbefugtes Aufzeichnen von Funksprüchen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Verletzung von Privatgeheimnissen </a:t>
            </a:r>
            <a:r>
              <a:rPr lang="de-DE" sz="1600" dirty="0"/>
              <a:t>(§ 203)</a:t>
            </a:r>
          </a:p>
          <a:p>
            <a:pPr marL="685800" lvl="1">
              <a:spcBef>
                <a:spcPts val="480"/>
              </a:spcBef>
            </a:pPr>
            <a:r>
              <a:rPr lang="de-DE" dirty="0"/>
              <a:t>z.B. unbefugte Weitergabe von Geheimnissen des persönlichen Lebens oder Betriebs-/Geschäftsgeheimnissen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Vorteilsnahme, Bestechlichkeit, Unterlassen der Diensthandlung </a:t>
            </a:r>
            <a:r>
              <a:rPr lang="de-DE" sz="1600" dirty="0"/>
              <a:t>(§§ 331, 332, 336)</a:t>
            </a:r>
            <a:endParaRPr lang="de-DE" dirty="0"/>
          </a:p>
          <a:p>
            <a:pPr marL="685800" lvl="1">
              <a:spcBef>
                <a:spcPts val="480"/>
              </a:spcBef>
            </a:pPr>
            <a:r>
              <a:rPr lang="de-DE" dirty="0"/>
              <a:t>z.B. Versprechen von Vorteilen für eine Gegenleistung</a:t>
            </a:r>
          </a:p>
          <a:p>
            <a:pPr marL="285750" indent="-285750">
              <a:spcBef>
                <a:spcPts val="480"/>
              </a:spcBef>
            </a:pPr>
            <a:r>
              <a:rPr lang="de-DE" dirty="0"/>
              <a:t>Verletzung von Dienstgeheimnissen </a:t>
            </a:r>
            <a:r>
              <a:rPr lang="de-DE" sz="1600" dirty="0"/>
              <a:t>(§ 353b)</a:t>
            </a:r>
            <a:endParaRPr lang="de-DE" dirty="0"/>
          </a:p>
          <a:p>
            <a:pPr marL="685800" lvl="1">
              <a:spcBef>
                <a:spcPts val="480"/>
              </a:spcBef>
            </a:pPr>
            <a:r>
              <a:rPr lang="de-DE" dirty="0"/>
              <a:t>z.B. Gefährdung von öffentlichen Interessen durch Weitergabe von Mitteilungen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 dirty="0"/>
              <a:t>Folgen: Freiheitsstrafen, Aberkennung öffentlicher Ämter</a:t>
            </a:r>
          </a:p>
        </p:txBody>
      </p:sp>
    </p:spTree>
    <p:extLst>
      <p:ext uri="{BB962C8B-B14F-4D97-AF65-F5344CB8AC3E}">
        <p14:creationId xmlns:p14="http://schemas.microsoft.com/office/powerpoint/2010/main" val="2662579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-</a:t>
            </a:r>
            <a:br>
              <a:rPr lang="de-DE" dirty="0"/>
            </a:br>
            <a:r>
              <a:rPr lang="de-DE" dirty="0"/>
              <a:t>BOS-Funkrichtlinie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5401498" cy="4386682"/>
          </a:xfrm>
        </p:spPr>
        <p:txBody>
          <a:bodyPr/>
          <a:lstStyle/>
          <a:p>
            <a:r>
              <a:rPr lang="de-DE" dirty="0"/>
              <a:t>Regelt unter anderem:</a:t>
            </a:r>
          </a:p>
          <a:p>
            <a:pPr lvl="1"/>
            <a:r>
              <a:rPr lang="de-DE" dirty="0"/>
              <a:t>Berechtigung zur Teilnahme am BOS-Funk</a:t>
            </a:r>
          </a:p>
          <a:p>
            <a:pPr lvl="1"/>
            <a:r>
              <a:rPr lang="de-DE" dirty="0"/>
              <a:t>Zuständigkeiten der beteiligten Behörden</a:t>
            </a:r>
          </a:p>
          <a:p>
            <a:pPr lvl="1"/>
            <a:r>
              <a:rPr lang="de-DE" dirty="0"/>
              <a:t>Frequenzbereiche im BOS-Funk</a:t>
            </a:r>
          </a:p>
          <a:p>
            <a:pPr lvl="1"/>
            <a:r>
              <a:rPr lang="de-DE" dirty="0"/>
              <a:t>Verfahren und Zuständigkeiten bei der Frequenzzuteilung</a:t>
            </a:r>
          </a:p>
          <a:p>
            <a:pPr lvl="1"/>
            <a:r>
              <a:rPr lang="de-DE" dirty="0"/>
              <a:t>Die Grundsätze zur Frequenzplanung und Koordinierung</a:t>
            </a:r>
          </a:p>
          <a:p>
            <a:pPr lvl="1"/>
            <a:r>
              <a:rPr lang="de-DE" dirty="0"/>
              <a:t>Zusammenarbeit der BOS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67EB3D7-EA54-42CA-9CBF-2655BB45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000" y="1440000"/>
            <a:ext cx="3011019" cy="427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9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Gesetze und Richtlinien -</a:t>
            </a:r>
            <a:br>
              <a:rPr lang="de-DE" dirty="0"/>
            </a:br>
            <a:r>
              <a:rPr lang="de-DE" dirty="0"/>
              <a:t>BOS-Funkrichtlinie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Berechtigte des BOS-Funks sind:</a:t>
            </a:r>
          </a:p>
          <a:p>
            <a:pPr lvl="1"/>
            <a:r>
              <a:rPr lang="de-DE" dirty="0"/>
              <a:t>Polizei</a:t>
            </a:r>
          </a:p>
          <a:p>
            <a:pPr lvl="1"/>
            <a:r>
              <a:rPr lang="de-DE" dirty="0"/>
              <a:t>Technisches Hilfswerk</a:t>
            </a:r>
          </a:p>
          <a:p>
            <a:pPr lvl="1"/>
            <a:r>
              <a:rPr lang="de-DE" dirty="0"/>
              <a:t>Bundeszollverwaltung</a:t>
            </a:r>
          </a:p>
          <a:p>
            <a:pPr lvl="1"/>
            <a:r>
              <a:rPr lang="de-DE" dirty="0"/>
              <a:t>Feuerwehren (kommunale Feuerwehren, Werkfeuerwehren)</a:t>
            </a:r>
          </a:p>
          <a:p>
            <a:pPr lvl="1"/>
            <a:r>
              <a:rPr lang="de-DE" dirty="0"/>
              <a:t>Katastrophenschutzeinheiten</a:t>
            </a:r>
          </a:p>
          <a:p>
            <a:pPr lvl="1"/>
            <a:r>
              <a:rPr lang="de-DE" dirty="0"/>
              <a:t>Rettungsdienste</a:t>
            </a:r>
          </a:p>
          <a:p>
            <a:pPr lvl="1"/>
            <a:r>
              <a:rPr lang="de-DE" dirty="0"/>
              <a:t>Behörden und Dienststellen mit Sicherheitsaufgaben</a:t>
            </a:r>
          </a:p>
        </p:txBody>
      </p:sp>
    </p:spTree>
    <p:extLst>
      <p:ext uri="{BB962C8B-B14F-4D97-AF65-F5344CB8AC3E}">
        <p14:creationId xmlns:p14="http://schemas.microsoft.com/office/powerpoint/2010/main" val="11827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Gesetze und Richtlinien – PDV/DV 810 Dienstvorschrift für den Fernmeldebetriebsdienst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5340536" cy="4150856"/>
          </a:xfrm>
        </p:spPr>
        <p:txBody>
          <a:bodyPr/>
          <a:lstStyle/>
          <a:p>
            <a:r>
              <a:rPr lang="de-DE" dirty="0"/>
              <a:t>Regelt die Durchführung des Sprechfunkverkehrs, z.B.</a:t>
            </a:r>
          </a:p>
          <a:p>
            <a:pPr lvl="1"/>
            <a:r>
              <a:rPr lang="de-DE" dirty="0"/>
              <a:t>Gesprächsabwicklung</a:t>
            </a:r>
          </a:p>
          <a:p>
            <a:pPr lvl="1"/>
            <a:r>
              <a:rPr lang="de-DE" dirty="0"/>
              <a:t>Arten von Nachrichten</a:t>
            </a:r>
          </a:p>
          <a:p>
            <a:pPr lvl="1"/>
            <a:r>
              <a:rPr lang="de-DE" dirty="0"/>
              <a:t>Verkehrsarten</a:t>
            </a:r>
          </a:p>
          <a:p>
            <a:pPr lvl="1"/>
            <a:r>
              <a:rPr lang="de-DE" dirty="0"/>
              <a:t>Verkehrsformen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FABF707-A232-4BCB-BD07-C3DB4B32B10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60000" y="1440000"/>
            <a:ext cx="3009600" cy="4241150"/>
          </a:xfrm>
          <a:prstGeom prst="rect">
            <a:avLst/>
          </a:prstGeom>
          <a:solidFill>
            <a:srgbClr val="C00000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6823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8F0DD65-42F2-4FB9-AD76-2413A85E3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001" y="1440000"/>
            <a:ext cx="3009600" cy="426658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Richtlinie für Funkrufnamen und operativ-taktische Adressen (OPTA) der </a:t>
            </a:r>
            <a:r>
              <a:rPr lang="de-DE" sz="2000" dirty="0" err="1"/>
              <a:t>npol</a:t>
            </a:r>
            <a:r>
              <a:rPr lang="de-DE" sz="2000" dirty="0"/>
              <a:t>. BOS in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252000" y="1355007"/>
            <a:ext cx="5340536" cy="4150856"/>
          </a:xfrm>
        </p:spPr>
        <p:txBody>
          <a:bodyPr/>
          <a:lstStyle/>
          <a:p>
            <a:r>
              <a:rPr lang="de-DE" dirty="0"/>
              <a:t>Beinhaltet</a:t>
            </a:r>
          </a:p>
          <a:p>
            <a:pPr lvl="1"/>
            <a:r>
              <a:rPr lang="de-DE" dirty="0"/>
              <a:t>Zusammensetzung der Rufnamen</a:t>
            </a:r>
          </a:p>
          <a:p>
            <a:pPr lvl="1"/>
            <a:r>
              <a:rPr lang="de-DE" dirty="0"/>
              <a:t>Gliederung der Rufnamen</a:t>
            </a:r>
          </a:p>
          <a:p>
            <a:pPr lvl="1"/>
            <a:r>
              <a:rPr lang="de-DE" dirty="0"/>
              <a:t>Sprechweise der Rufnamen</a:t>
            </a:r>
          </a:p>
          <a:p>
            <a:pPr lvl="1"/>
            <a:r>
              <a:rPr lang="de-DE" dirty="0"/>
              <a:t>Festlegungen für die OPTA</a:t>
            </a:r>
          </a:p>
          <a:p>
            <a:pPr lvl="1"/>
            <a:r>
              <a:rPr lang="de-DE" dirty="0"/>
              <a:t>Sonderreglungen</a:t>
            </a:r>
          </a:p>
        </p:txBody>
      </p:sp>
    </p:spTree>
    <p:extLst>
      <p:ext uri="{BB962C8B-B14F-4D97-AF65-F5344CB8AC3E}">
        <p14:creationId xmlns:p14="http://schemas.microsoft.com/office/powerpoint/2010/main" val="2980022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6224B78FA8B14EB32FE97242828FBF" ma:contentTypeVersion="4" ma:contentTypeDescription="Ein neues Dokument erstellen." ma:contentTypeScope="" ma:versionID="56921ea31787c44b67ce48ef00c0e1b4">
  <xsd:schema xmlns:xsd="http://www.w3.org/2001/XMLSchema" xmlns:xs="http://www.w3.org/2001/XMLSchema" xmlns:p="http://schemas.microsoft.com/office/2006/metadata/properties" xmlns:ns2="723f75bd-5847-44a9-8fcd-b7ac6788e541" targetNamespace="http://schemas.microsoft.com/office/2006/metadata/properties" ma:root="true" ma:fieldsID="dc04b33535f61465c6058399fe51bcf8" ns2:_="">
    <xsd:import namespace="723f75bd-5847-44a9-8fcd-b7ac6788e5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3f75bd-5847-44a9-8fcd-b7ac6788e5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A4B3EC-9D98-486A-9A20-CE4130A4BA46}"/>
</file>

<file path=customXml/itemProps2.xml><?xml version="1.0" encoding="utf-8"?>
<ds:datastoreItem xmlns:ds="http://schemas.openxmlformats.org/officeDocument/2006/customXml" ds:itemID="{DE20F22F-63C7-479E-BB2B-F784968A209F}"/>
</file>

<file path=customXml/itemProps3.xml><?xml version="1.0" encoding="utf-8"?>
<ds:datastoreItem xmlns:ds="http://schemas.openxmlformats.org/officeDocument/2006/customXml" ds:itemID="{8313C556-0CD1-4777-8811-C38B009FB0F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2238</Words>
  <Application>Microsoft Office PowerPoint</Application>
  <PresentationFormat>Bildschirmpräsentation (4:3)</PresentationFormat>
  <Paragraphs>737</Paragraphs>
  <Slides>21</Slides>
  <Notes>20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  <vt:variant>
        <vt:lpstr>Zielgruppenorientierte Präsentationen</vt:lpstr>
      </vt:variant>
      <vt:variant>
        <vt:i4>3</vt:i4>
      </vt:variant>
    </vt:vector>
  </HeadingPairs>
  <TitlesOfParts>
    <vt:vector size="31" baseType="lpstr">
      <vt:lpstr>Arial</vt:lpstr>
      <vt:lpstr>Calibri</vt:lpstr>
      <vt:lpstr>Courier New</vt:lpstr>
      <vt:lpstr>Symbol</vt:lpstr>
      <vt:lpstr>Verdana</vt:lpstr>
      <vt:lpstr>Wingdings</vt:lpstr>
      <vt:lpstr>Office-Design</vt:lpstr>
      <vt:lpstr>Rechtsgrundlagen</vt:lpstr>
      <vt:lpstr>Zuständigkeiten im Fernmelderecht</vt:lpstr>
      <vt:lpstr>Zuständigkeiten im Digitalfunk der BOS</vt:lpstr>
      <vt:lpstr>Gesetze und Richtlinien – Telekommunikationsgesetz TKG / TTDSG</vt:lpstr>
      <vt:lpstr>Gesetze und Richtlinien – Strafgesetzbuch StGB</vt:lpstr>
      <vt:lpstr>Gesetze und Richtlinien - BOS-Funkrichtlinie </vt:lpstr>
      <vt:lpstr>Gesetze und Richtlinien - BOS-Funkrichtlinie </vt:lpstr>
      <vt:lpstr>Gesetze und Richtlinien – PDV/DV 810 Dienstvorschrift für den Fernmeldebetriebsdienst</vt:lpstr>
      <vt:lpstr>Richtlinie für Funkrufnamen und operativ-taktische Adressen (OPTA) der npol. BOS in Bayern</vt:lpstr>
      <vt:lpstr>Alias Operativ-taktische Kennung (AOPTA)</vt:lpstr>
      <vt:lpstr>Kennwörter für TMO/DMO Teil 1</vt:lpstr>
      <vt:lpstr>Kennwörter für TMO/DMO Teil 2</vt:lpstr>
      <vt:lpstr>Funkrufnamen-Schema (Sprechweise)</vt:lpstr>
      <vt:lpstr>Funkrufnamen-Schema (Sprechweise)</vt:lpstr>
      <vt:lpstr>Funkrufnamen-Schema (Sprechweise)</vt:lpstr>
      <vt:lpstr>Funkrufnamen-Schema (Sprechweise) Leitstellen in Bayern</vt:lpstr>
      <vt:lpstr>Funkrufnamen – 1. Teilkennzahl Fachdienstzuweisung</vt:lpstr>
      <vt:lpstr>Funkrufnamen – 2. Teilkennzahl Taktische Zuweisung</vt:lpstr>
      <vt:lpstr>Funkrufnamen Auszug Standardfunkrufnamen</vt:lpstr>
      <vt:lpstr>Funkrufnamen Auszug Funkrufnamen anderer BOS</vt:lpstr>
      <vt:lpstr>Änderungshistorie</vt:lpstr>
      <vt:lpstr>Aufbaulehrgang</vt:lpstr>
      <vt:lpstr>Sprechfunker</vt:lpstr>
      <vt:lpstr>Unterwiesener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1 -</dc:title>
  <dc:creator>Frank Tonat</dc:creator>
  <cp:lastModifiedBy>Ralf Weippert</cp:lastModifiedBy>
  <cp:revision>243</cp:revision>
  <dcterms:created xsi:type="dcterms:W3CDTF">2014-06-25T17:19:14Z</dcterms:created>
  <dcterms:modified xsi:type="dcterms:W3CDTF">2022-05-03T22:08:01Z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0x0101001F6224B78FA8B14EB32FE97242828FBF</vt:lpwstr>
  </property>
</Properties>
</file>