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4" r:id="rId2"/>
    <p:sldId id="269" r:id="rId3"/>
    <p:sldId id="270" r:id="rId4"/>
    <p:sldId id="265" r:id="rId5"/>
    <p:sldId id="266" r:id="rId6"/>
    <p:sldId id="267" r:id="rId7"/>
    <p:sldId id="268" r:id="rId8"/>
  </p:sldIdLst>
  <p:sldSz cx="9144000" cy="6858000" type="screen4x3"/>
  <p:notesSz cx="9144000" cy="6858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4400" kern="1200" baseline="300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C0"/>
    <a:srgbClr val="EDE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145" autoAdjust="0"/>
    <p:restoredTop sz="90929" autoAdjust="0"/>
  </p:normalViewPr>
  <p:slideViewPr>
    <p:cSldViewPr>
      <p:cViewPr varScale="1">
        <p:scale>
          <a:sx n="116" d="100"/>
          <a:sy n="116" d="100"/>
        </p:scale>
        <p:origin x="114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 smtClean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 smtClean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 smtClean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/>
            </a:lvl1pPr>
          </a:lstStyle>
          <a:p>
            <a:fld id="{67A44B2D-B44C-42EC-A861-9E50A476273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357895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 smtClean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 smtClean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 smtClean="0">
                <a:latin typeface="Arial" charset="0"/>
                <a:ea typeface="ＭＳ Ｐゴシック" pitchFamily="76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/>
            </a:lvl1pPr>
          </a:lstStyle>
          <a:p>
            <a:fld id="{A62C4B8A-7D6E-497A-B10F-B13CC36F22D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8345963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76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7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7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7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7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A063CD4-AA9F-4029-948A-2485D85FB907}" type="slidenum">
              <a:rPr lang="de-DE" altLang="de-DE" sz="1200" baseline="0"/>
              <a:pPr/>
              <a:t>1</a:t>
            </a:fld>
            <a:endParaRPr lang="de-DE" altLang="de-DE" sz="1200" baseline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1384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D630DE-51C2-48A5-97E5-543B4ECF0E6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63603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B7B0A8-317C-40F8-B9FF-FC83ADB5E71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63967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DADFD-80FB-4C4D-A600-1F1571DE426A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80233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81000" y="1219200"/>
            <a:ext cx="41148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1148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D792-9A29-4482-97A2-D8CA35D00786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01717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1B84A2-37C8-4594-9AB2-7CBD4FF4BBBE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42061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852152-A5BB-46A1-9643-91039EBB4B6F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51036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A2219E-1785-4047-8F80-AE8EB8B9671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00300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5FE44-C2DC-4A0E-8238-CC7998611070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9520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BC677-9AD2-4BCF-AC36-AF72939645BA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75103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27330-7E01-41D1-9D6B-9083F5517FE1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544998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67500" y="381000"/>
            <a:ext cx="2095500" cy="5410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6134100" cy="5410200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65558-81BB-4265-9141-0F6B44524FC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72142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Balken+Logo+HG_unten_neu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382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Mastertitelformat bearbeiten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219200"/>
            <a:ext cx="8382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Mastertextformat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629400"/>
            <a:ext cx="914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800" baseline="0" smtClean="0">
                <a:solidFill>
                  <a:schemeClr val="bg1"/>
                </a:solidFill>
                <a:latin typeface="+mj-lt"/>
                <a:ea typeface="ＭＳ Ｐゴシック" pitchFamily="76" charset="-128"/>
              </a:defRPr>
            </a:lvl1pPr>
          </a:lstStyle>
          <a:p>
            <a:pPr>
              <a:defRPr/>
            </a:pPr>
            <a:r>
              <a:rPr lang="de-DE"/>
              <a:t>Stand: 14.08.2012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47800" y="6629400"/>
            <a:ext cx="5037138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1" compatLnSpc="1">
            <a:prstTxWarp prst="textNoShape">
              <a:avLst/>
            </a:prstTxWarp>
          </a:bodyPr>
          <a:lstStyle>
            <a:lvl1pPr algn="ctr">
              <a:defRPr sz="800" baseline="0" smtClean="0">
                <a:solidFill>
                  <a:schemeClr val="bg1"/>
                </a:solidFill>
                <a:latin typeface="+mn-lt"/>
                <a:ea typeface="ＭＳ Ｐゴシック" pitchFamily="76" charset="-128"/>
              </a:defRPr>
            </a:lvl1pPr>
          </a:lstStyle>
          <a:p>
            <a:pPr>
              <a:defRPr/>
            </a:pPr>
            <a:r>
              <a:rPr lang="de-DE"/>
              <a:t>Titel der Präsentation | Vortragende(r)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800" baseline="0">
                <a:solidFill>
                  <a:schemeClr val="bg1"/>
                </a:solidFill>
                <a:latin typeface="FrutigerNext LT Bold" pitchFamily="76" charset="0"/>
              </a:defRPr>
            </a:lvl1pPr>
          </a:lstStyle>
          <a:p>
            <a:fld id="{6D0DB32F-8100-45BA-87BB-94FB23604A06}" type="slidenum">
              <a:rPr lang="de-DE" altLang="de-DE"/>
              <a:pPr/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hdr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utigerNext LT Bold" pitchFamily="76" charset="0"/>
          <a:ea typeface="ＭＳ Ｐゴシック" pitchFamily="76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Titel_Var_CD-Manual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588"/>
            <a:ext cx="9144000" cy="342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81000" y="381000"/>
            <a:ext cx="8382000" cy="1981200"/>
          </a:xfrm>
          <a:noFill/>
        </p:spPr>
        <p:txBody>
          <a:bodyPr/>
          <a:lstStyle/>
          <a:p>
            <a:r>
              <a:rPr lang="de-DE" altLang="de-DE" dirty="0" smtClean="0">
                <a:solidFill>
                  <a:schemeClr val="bg1"/>
                </a:solidFill>
              </a:rPr>
              <a:t>- Ziele der Brandschutzerziehung</a:t>
            </a:r>
            <a:br>
              <a:rPr lang="de-DE" altLang="de-DE" dirty="0" smtClean="0">
                <a:solidFill>
                  <a:schemeClr val="bg1"/>
                </a:solidFill>
              </a:rPr>
            </a:br>
            <a:r>
              <a:rPr lang="de-DE" altLang="de-DE" dirty="0" smtClean="0">
                <a:solidFill>
                  <a:schemeClr val="bg1"/>
                </a:solidFill>
              </a:rPr>
              <a:t>- Aufgaben der</a:t>
            </a:r>
            <a:br>
              <a:rPr lang="de-DE" altLang="de-DE" dirty="0" smtClean="0">
                <a:solidFill>
                  <a:schemeClr val="bg1"/>
                </a:solidFill>
              </a:rPr>
            </a:br>
            <a:r>
              <a:rPr lang="de-DE" altLang="de-DE" dirty="0" smtClean="0">
                <a:solidFill>
                  <a:schemeClr val="bg1"/>
                </a:solidFill>
              </a:rPr>
              <a:t>  Brandschutzerzieher/innen</a:t>
            </a:r>
            <a:endParaRPr lang="de-DE" altLang="de-DE" dirty="0" smtClean="0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311946"/>
            <a:ext cx="5703168" cy="1045046"/>
          </a:xfrm>
          <a:noFill/>
        </p:spPr>
        <p:txBody>
          <a:bodyPr/>
          <a:lstStyle/>
          <a:p>
            <a:pPr algn="l"/>
            <a:r>
              <a:rPr lang="de-DE" altLang="de-DE" dirty="0" smtClean="0">
                <a:solidFill>
                  <a:schemeClr val="bg1"/>
                </a:solidFill>
              </a:rPr>
              <a:t/>
            </a:r>
            <a:br>
              <a:rPr lang="de-DE" altLang="de-DE" dirty="0" smtClean="0">
                <a:solidFill>
                  <a:schemeClr val="bg1"/>
                </a:solidFill>
              </a:rPr>
            </a:br>
            <a:r>
              <a:rPr lang="de-DE" altLang="de-DE" sz="800" dirty="0" smtClean="0">
                <a:solidFill>
                  <a:schemeClr val="bg1"/>
                </a:solidFill>
              </a:rPr>
              <a:t> </a:t>
            </a:r>
            <a:r>
              <a:rPr lang="de-DE" altLang="de-DE" dirty="0" smtClean="0">
                <a:solidFill>
                  <a:schemeClr val="bg1"/>
                </a:solidFill>
              </a:rPr>
              <a:t/>
            </a:r>
            <a:br>
              <a:rPr lang="de-DE" altLang="de-DE" dirty="0" smtClean="0">
                <a:solidFill>
                  <a:schemeClr val="bg1"/>
                </a:solidFill>
              </a:rPr>
            </a:br>
            <a:endParaRPr lang="de-DE" altLang="de-DE" sz="1200" dirty="0" smtClean="0">
              <a:solidFill>
                <a:schemeClr val="bg1"/>
              </a:solidFill>
            </a:endParaRPr>
          </a:p>
        </p:txBody>
      </p:sp>
      <p:sp>
        <p:nvSpPr>
          <p:cNvPr id="10" name="Datumsplatzhalter 2"/>
          <p:cNvSpPr>
            <a:spLocks noGrp="1"/>
          </p:cNvSpPr>
          <p:nvPr>
            <p:ph type="dt" sz="half" idx="10"/>
          </p:nvPr>
        </p:nvSpPr>
        <p:spPr>
          <a:xfrm>
            <a:off x="381000" y="6629400"/>
            <a:ext cx="914400" cy="152400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Stand: 18.11.2015</a:t>
            </a:r>
            <a:endParaRPr lang="de-D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219E-1785-4047-8F80-AE8EB8B96712}" type="slidenum">
              <a:rPr lang="de-DE" altLang="de-DE" smtClean="0"/>
              <a:pPr/>
              <a:t>2</a:t>
            </a:fld>
            <a:endParaRPr lang="de-DE" altLang="de-DE"/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395536" y="1124744"/>
            <a:ext cx="812006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/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Verringerung der Anzahl von Bränden</a:t>
            </a:r>
            <a:b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(insbesondere der durch Kinder verursachten):</a:t>
            </a:r>
            <a:b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 Dadurch Verhinderung von Brandtoten </a:t>
            </a:r>
            <a:b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</a:br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      und Brandverletzten.</a:t>
            </a:r>
          </a:p>
          <a:p>
            <a:pPr eaLnBrk="1" hangingPunct="1"/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Steigerung des Brandschutzbewusstseins:</a:t>
            </a:r>
            <a:b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</a:br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  Erkennen und Beurteilen von Brandgefahren.</a:t>
            </a:r>
            <a:b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</a:br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  Beurteilen der Wirkung von Feuer und Rauch.</a:t>
            </a:r>
            <a:b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</a:br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  Kennen der Funktion von Brandschutzeinrichtungen </a:t>
            </a:r>
            <a:b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</a:br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      und Löschgeräten. </a:t>
            </a:r>
            <a:b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</a:br>
            <a:r>
              <a:rPr lang="de-DE" altLang="de-DE" sz="2000" kern="0" baseline="0" dirty="0" smtClean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  Richtiges Verhalten und Handeln im Brandfall.</a:t>
            </a:r>
            <a:endParaRPr lang="de-DE" altLang="de-DE" sz="2000" kern="0" baseline="0" dirty="0" smtClean="0">
              <a:latin typeface="Arial" panose="020B0604020202020204" pitchFamily="34" charset="0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6" name="Titel 1"/>
          <p:cNvSpPr txBox="1">
            <a:spLocks/>
          </p:cNvSpPr>
          <p:nvPr/>
        </p:nvSpPr>
        <p:spPr>
          <a:xfrm>
            <a:off x="381000" y="381000"/>
            <a:ext cx="8382000" cy="6858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9pPr>
          </a:lstStyle>
          <a:p>
            <a:pPr eaLnBrk="1" hangingPunct="1"/>
            <a:r>
              <a:rPr lang="de-DE" sz="3600" kern="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Ziele der Brandschutzerziehung?</a:t>
            </a:r>
            <a:endParaRPr lang="de-DE" sz="3600" kern="0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fik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832" y="4365104"/>
            <a:ext cx="947420" cy="947420"/>
          </a:xfrm>
          <a:prstGeom prst="rect">
            <a:avLst/>
          </a:prstGeom>
        </p:spPr>
      </p:pic>
      <p:pic>
        <p:nvPicPr>
          <p:cNvPr id="8" name="Grafik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587" y="4368914"/>
            <a:ext cx="1884680" cy="943610"/>
          </a:xfrm>
          <a:prstGeom prst="rect">
            <a:avLst/>
          </a:prstGeom>
        </p:spPr>
      </p:pic>
      <p:pic>
        <p:nvPicPr>
          <p:cNvPr id="9" name="Grafik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1411" y="4368914"/>
            <a:ext cx="947420" cy="947420"/>
          </a:xfrm>
          <a:prstGeom prst="rect">
            <a:avLst/>
          </a:prstGeom>
        </p:spPr>
      </p:pic>
      <p:pic>
        <p:nvPicPr>
          <p:cNvPr id="10" name="Grafik 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120" y="4372724"/>
            <a:ext cx="943610" cy="943610"/>
          </a:xfrm>
          <a:prstGeom prst="rect">
            <a:avLst/>
          </a:prstGeom>
        </p:spPr>
      </p:pic>
      <p:sp>
        <p:nvSpPr>
          <p:cNvPr id="11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1447800" y="6629400"/>
            <a:ext cx="5037138" cy="152400"/>
          </a:xfrm>
        </p:spPr>
        <p:txBody>
          <a:bodyPr/>
          <a:lstStyle/>
          <a:p>
            <a:pPr>
              <a:defRPr/>
            </a:pP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Ziele der Brandschutzerziehung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| Fachbereich 9 (BE/BA) – Robert Wagner</a:t>
            </a:r>
            <a:endParaRPr lang="de-D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Grafik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0758" y="4372724"/>
            <a:ext cx="943610" cy="94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62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219E-1785-4047-8F80-AE8EB8B96712}" type="slidenum">
              <a:rPr lang="de-DE" altLang="de-DE" smtClean="0"/>
              <a:pPr/>
              <a:t>3</a:t>
            </a:fld>
            <a:endParaRPr lang="de-DE" altLang="de-DE"/>
          </a:p>
        </p:txBody>
      </p:sp>
      <p:sp>
        <p:nvSpPr>
          <p:cNvPr id="14" name="Foliennummernplatzhalter 5"/>
          <p:cNvSpPr txBox="1">
            <a:spLocks/>
          </p:cNvSpPr>
          <p:nvPr/>
        </p:nvSpPr>
        <p:spPr bwMode="auto">
          <a:xfrm>
            <a:off x="6629400" y="66294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9pPr>
          </a:lstStyle>
          <a:p>
            <a:fld id="{E9F95C7B-2D6F-4414-B95F-4D2F0A0C0086}" type="slidenum">
              <a:rPr lang="de-DE" altLang="de-DE" sz="800" baseline="0" smtClean="0">
                <a:solidFill>
                  <a:schemeClr val="bg1"/>
                </a:solidFill>
                <a:latin typeface="FrutigerNext LT Bold" pitchFamily="76" charset="0"/>
              </a:rPr>
              <a:pPr/>
              <a:t>3</a:t>
            </a:fld>
            <a:endParaRPr lang="de-DE" altLang="de-DE" sz="800" baseline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395536" y="1155516"/>
            <a:ext cx="82379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de-DE" sz="2000" baseline="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>Weniger </a:t>
            </a:r>
            <a:r>
              <a:rPr lang="de-DE" sz="2000" baseline="0" dirty="0">
                <a:solidFill>
                  <a:prstClr val="black"/>
                </a:solidFill>
                <a:ea typeface="+mn-ea"/>
                <a:cs typeface="Arial" pitchFamily="34" charset="0"/>
              </a:rPr>
              <a:t>Brandtote und Brandverletzte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de-DE" sz="2000" baseline="0" dirty="0">
                <a:solidFill>
                  <a:prstClr val="black"/>
                </a:solidFill>
                <a:ea typeface="+mn-ea"/>
                <a:cs typeface="Arial" pitchFamily="34" charset="0"/>
              </a:rPr>
              <a:t>Weniger Einsätze im abwehrenden Brandschutz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de-DE" sz="2000" baseline="0" dirty="0">
                <a:solidFill>
                  <a:prstClr val="black"/>
                </a:solidFill>
                <a:ea typeface="+mn-ea"/>
                <a:cs typeface="Arial" pitchFamily="34" charset="0"/>
              </a:rPr>
              <a:t>Verbesserte Notrufqualität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de-DE" sz="2000" baseline="0" dirty="0">
                <a:solidFill>
                  <a:prstClr val="black"/>
                </a:solidFill>
                <a:ea typeface="+mn-ea"/>
                <a:cs typeface="Arial" pitchFamily="34" charset="0"/>
              </a:rPr>
              <a:t>Verbesserte Räumung von Gebäuden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de-DE" sz="2000" baseline="0" dirty="0">
                <a:solidFill>
                  <a:prstClr val="black"/>
                </a:solidFill>
                <a:ea typeface="+mn-ea"/>
                <a:cs typeface="Arial" pitchFamily="34" charset="0"/>
              </a:rPr>
              <a:t>Geringere Brandschäden durch qualifizierte Ersthelfer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de-DE" sz="2000" baseline="0" dirty="0">
                <a:solidFill>
                  <a:prstClr val="black"/>
                </a:solidFill>
                <a:ea typeface="+mn-ea"/>
                <a:cs typeface="Arial" pitchFamily="34" charset="0"/>
              </a:rPr>
              <a:t>Leichtere Erkundung der Einsatzstellen durch </a:t>
            </a:r>
            <a:r>
              <a:rPr lang="de-DE" sz="2000" baseline="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>qualifizierte „Betroffene</a:t>
            </a:r>
            <a:r>
              <a:rPr lang="de-DE" sz="2000" baseline="0" dirty="0" smtClean="0">
                <a:solidFill>
                  <a:prstClr val="black"/>
                </a:solidFill>
                <a:ea typeface="+mn-ea"/>
                <a:cs typeface="Arial" pitchFamily="34" charset="0"/>
              </a:rPr>
              <a:t>“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de-DE" sz="2000" baseline="0" dirty="0">
                <a:solidFill>
                  <a:prstClr val="black"/>
                </a:solidFill>
                <a:cs typeface="Arial" pitchFamily="34" charset="0"/>
              </a:rPr>
              <a:t>Sehr gute Öffentlichkeitsarbeit der Feuerwehr bei sehr </a:t>
            </a:r>
            <a:r>
              <a:rPr lang="de-DE" sz="2000" u="sng" baseline="0" dirty="0">
                <a:solidFill>
                  <a:prstClr val="black"/>
                </a:solidFill>
                <a:cs typeface="Arial" pitchFamily="34" charset="0"/>
              </a:rPr>
              <a:t>geringem</a:t>
            </a:r>
            <a:r>
              <a:rPr lang="de-DE" sz="2000" baseline="0" dirty="0">
                <a:solidFill>
                  <a:prstClr val="black"/>
                </a:solidFill>
                <a:cs typeface="Arial" pitchFamily="34" charset="0"/>
              </a:rPr>
              <a:t> Aufwand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de-DE" sz="2000" baseline="0" dirty="0">
                <a:solidFill>
                  <a:prstClr val="black"/>
                </a:solidFill>
                <a:cs typeface="Arial" pitchFamily="34" charset="0"/>
              </a:rPr>
              <a:t>Gewinnen von </a:t>
            </a:r>
            <a:r>
              <a:rPr lang="de-DE" sz="2000" u="sng" baseline="0" dirty="0">
                <a:solidFill>
                  <a:prstClr val="black"/>
                </a:solidFill>
                <a:cs typeface="Arial" pitchFamily="34" charset="0"/>
              </a:rPr>
              <a:t>Vertrauen in der Bevölkerung</a:t>
            </a:r>
            <a:r>
              <a:rPr lang="de-DE" sz="2000" baseline="0" dirty="0">
                <a:solidFill>
                  <a:prstClr val="black"/>
                </a:solidFill>
                <a:cs typeface="Arial" pitchFamily="34" charset="0"/>
              </a:rPr>
              <a:t> (Eltern)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de-DE" sz="2000" baseline="0" dirty="0">
                <a:solidFill>
                  <a:prstClr val="black"/>
                </a:solidFill>
                <a:cs typeface="Arial" pitchFamily="34" charset="0"/>
              </a:rPr>
              <a:t>Werbung für die Feuerwehr: mehr </a:t>
            </a:r>
            <a:r>
              <a:rPr lang="de-DE" sz="2000" u="sng" baseline="0" dirty="0">
                <a:solidFill>
                  <a:prstClr val="black"/>
                </a:solidFill>
                <a:cs typeface="Arial" pitchFamily="34" charset="0"/>
              </a:rPr>
              <a:t>neue Mitglieder</a:t>
            </a:r>
            <a:r>
              <a:rPr lang="de-DE" sz="2000" baseline="0" dirty="0">
                <a:solidFill>
                  <a:prstClr val="black"/>
                </a:solidFill>
                <a:cs typeface="Arial" pitchFamily="34" charset="0"/>
              </a:rPr>
              <a:t> für </a:t>
            </a:r>
            <a:r>
              <a:rPr lang="de-DE" sz="2000" baseline="0" dirty="0" smtClean="0">
                <a:solidFill>
                  <a:prstClr val="black"/>
                </a:solidFill>
                <a:cs typeface="Arial" pitchFamily="34" charset="0"/>
              </a:rPr>
              <a:t>die </a:t>
            </a:r>
            <a:r>
              <a:rPr lang="de-DE" sz="2000" baseline="0" dirty="0" smtClean="0">
                <a:solidFill>
                  <a:prstClr val="black"/>
                </a:solidFill>
                <a:cs typeface="Arial" pitchFamily="34" charset="0"/>
              </a:rPr>
              <a:t>Jugendgruppe</a:t>
            </a:r>
            <a:endParaRPr lang="de-DE" sz="2000" baseline="0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7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1447800" y="6629400"/>
            <a:ext cx="5037138" cy="152400"/>
          </a:xfrm>
        </p:spPr>
        <p:txBody>
          <a:bodyPr/>
          <a:lstStyle/>
          <a:p>
            <a:pPr>
              <a:defRPr/>
            </a:pPr>
            <a:r>
              <a:rPr lang="de-DE" dirty="0"/>
              <a:t> Ziele der Brandschutzerziehung | </a:t>
            </a:r>
            <a:r>
              <a:rPr lang="de-DE" dirty="0" smtClean="0"/>
              <a:t>Fachbereich 9 (BE/BA) – Robert Wagner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8" name="Titel 1"/>
          <p:cNvSpPr txBox="1">
            <a:spLocks/>
          </p:cNvSpPr>
          <p:nvPr/>
        </p:nvSpPr>
        <p:spPr>
          <a:xfrm>
            <a:off x="381000" y="381000"/>
            <a:ext cx="8382000" cy="6858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FrutigerNext LT Bold" pitchFamily="76" charset="0"/>
                <a:ea typeface="ＭＳ Ｐゴシック" pitchFamily="76" charset="-128"/>
              </a:defRPr>
            </a:lvl9pPr>
          </a:lstStyle>
          <a:p>
            <a:pPr eaLnBrk="1" hangingPunct="1"/>
            <a:r>
              <a:rPr lang="de-DE" sz="3600" kern="0" baseline="0" dirty="0">
                <a:latin typeface="Arial" panose="020B0604020202020204" pitchFamily="34" charset="0"/>
                <a:cs typeface="Arial" panose="020B0604020202020204" pitchFamily="34" charset="0"/>
              </a:rPr>
              <a:t>Potential der BE</a:t>
            </a:r>
          </a:p>
        </p:txBody>
      </p:sp>
    </p:spTree>
    <p:extLst>
      <p:ext uri="{BB962C8B-B14F-4D97-AF65-F5344CB8AC3E}">
        <p14:creationId xmlns:p14="http://schemas.microsoft.com/office/powerpoint/2010/main" val="1418362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Aufgaben der Brandschutzerzieher/innen | </a:t>
            </a:r>
            <a:r>
              <a:rPr lang="de-DE" dirty="0"/>
              <a:t>Fachbereich 9 (BE/BA) – Robert Wagner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9AFAA16E-14F4-4933-B232-169C19A9E0F5}" type="slidenum">
              <a:rPr lang="de-DE" altLang="de-DE" sz="800" baseline="0">
                <a:solidFill>
                  <a:schemeClr val="bg1"/>
                </a:solidFill>
                <a:latin typeface="FrutigerNext LT Bold" pitchFamily="76" charset="0"/>
              </a:rPr>
              <a:pPr/>
              <a:t>4</a:t>
            </a:fld>
            <a:endParaRPr lang="de-DE" altLang="de-DE" sz="800" baseline="0">
              <a:solidFill>
                <a:schemeClr val="bg1"/>
              </a:solidFill>
              <a:latin typeface="FrutigerNext LT Bold" pitchFamily="76" charset="0"/>
            </a:endParaRPr>
          </a:p>
        </p:txBody>
      </p:sp>
      <p:sp>
        <p:nvSpPr>
          <p:cNvPr id="25" name="Text Box 25"/>
          <p:cNvSpPr txBox="1">
            <a:spLocks noChangeArrowheads="1"/>
          </p:cNvSpPr>
          <p:nvPr/>
        </p:nvSpPr>
        <p:spPr bwMode="auto">
          <a:xfrm>
            <a:off x="2809056" y="332656"/>
            <a:ext cx="3657600" cy="4953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Brandschutzerziehung</a:t>
            </a:r>
            <a:endParaRPr kumimoji="0" lang="de-DE" altLang="de-DE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  <p:grpSp>
        <p:nvGrpSpPr>
          <p:cNvPr id="26" name="Group 26"/>
          <p:cNvGrpSpPr>
            <a:grpSpLocks/>
          </p:cNvGrpSpPr>
          <p:nvPr/>
        </p:nvGrpSpPr>
        <p:grpSpPr bwMode="auto">
          <a:xfrm>
            <a:off x="3037656" y="1094656"/>
            <a:ext cx="3048000" cy="1143000"/>
            <a:chOff x="1920" y="1488"/>
            <a:chExt cx="1920" cy="720"/>
          </a:xfrm>
        </p:grpSpPr>
        <p:sp>
          <p:nvSpPr>
            <p:cNvPr id="27" name="AutoShape 27"/>
            <p:cNvSpPr>
              <a:spLocks noChangeArrowheads="1"/>
            </p:cNvSpPr>
            <p:nvPr/>
          </p:nvSpPr>
          <p:spPr bwMode="auto">
            <a:xfrm>
              <a:off x="1920" y="1488"/>
              <a:ext cx="144" cy="720"/>
            </a:xfrm>
            <a:prstGeom prst="downArrow">
              <a:avLst>
                <a:gd name="adj1" fmla="val 50000"/>
                <a:gd name="adj2" fmla="val 125000"/>
              </a:avLst>
            </a:prstGeom>
            <a:solidFill>
              <a:srgbClr val="8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endParaRPr>
            </a:p>
          </p:txBody>
        </p:sp>
        <p:sp>
          <p:nvSpPr>
            <p:cNvPr id="28" name="AutoShape 28"/>
            <p:cNvSpPr>
              <a:spLocks noChangeArrowheads="1"/>
            </p:cNvSpPr>
            <p:nvPr/>
          </p:nvSpPr>
          <p:spPr bwMode="auto">
            <a:xfrm>
              <a:off x="3696" y="1488"/>
              <a:ext cx="144" cy="720"/>
            </a:xfrm>
            <a:prstGeom prst="downArrow">
              <a:avLst>
                <a:gd name="adj1" fmla="val 50000"/>
                <a:gd name="adj2" fmla="val 125000"/>
              </a:avLst>
            </a:prstGeom>
            <a:solidFill>
              <a:srgbClr val="8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altLang="de-DE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endParaRPr>
            </a:p>
          </p:txBody>
        </p:sp>
      </p:grpSp>
      <p:sp>
        <p:nvSpPr>
          <p:cNvPr id="29" name="Text Box 29"/>
          <p:cNvSpPr txBox="1">
            <a:spLocks noChangeArrowheads="1"/>
          </p:cNvSpPr>
          <p:nvPr/>
        </p:nvSpPr>
        <p:spPr bwMode="auto">
          <a:xfrm>
            <a:off x="446856" y="2313856"/>
            <a:ext cx="3886200" cy="1477963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800" b="0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Brandschutz</a:t>
            </a: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 </a:t>
            </a:r>
            <a:b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</a:b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(feuerwehrtechnischer Begriff)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 Vorbeugend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 Abwehrend</a:t>
            </a:r>
            <a:endParaRPr kumimoji="0" lang="de-DE" altLang="de-DE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  <p:sp>
        <p:nvSpPr>
          <p:cNvPr id="30" name="Text Box 30"/>
          <p:cNvSpPr txBox="1">
            <a:spLocks noChangeArrowheads="1"/>
          </p:cNvSpPr>
          <p:nvPr/>
        </p:nvSpPr>
        <p:spPr bwMode="auto">
          <a:xfrm>
            <a:off x="4790256" y="2313856"/>
            <a:ext cx="3886200" cy="18923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800" b="0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Erziehung</a:t>
            </a: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 </a:t>
            </a:r>
            <a:b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</a:b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(pädagogischer Begriff)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 Annahme bzw. Veränderung    </a:t>
            </a:r>
            <a:b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</a:b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  bestimmter Verhaltensweisen, die </a:t>
            </a:r>
            <a:b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</a:b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  der Bewältigung von bestimmten </a:t>
            </a:r>
            <a:b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</a:b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  Situationen dient.</a:t>
            </a:r>
            <a:endParaRPr kumimoji="0" lang="de-DE" altLang="de-DE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4265" y="5863408"/>
            <a:ext cx="237844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200" dirty="0" smtClean="0"/>
              <a:t>Quelle: Staatliche Feuerwehrschule Würzburg</a:t>
            </a:r>
            <a:endParaRPr lang="de-DE" sz="1200" dirty="0"/>
          </a:p>
        </p:txBody>
      </p:sp>
      <p:sp>
        <p:nvSpPr>
          <p:cNvPr id="11" name="Text Box 29"/>
          <p:cNvSpPr txBox="1">
            <a:spLocks noChangeArrowheads="1"/>
          </p:cNvSpPr>
          <p:nvPr/>
        </p:nvSpPr>
        <p:spPr bwMode="auto">
          <a:xfrm>
            <a:off x="4794328" y="4336573"/>
            <a:ext cx="3893444" cy="1477328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</a:rPr>
              <a:t>Zum Beispiel:</a:t>
            </a:r>
            <a:r>
              <a:rPr lang="de-DE" altLang="de-DE" sz="1800" kern="0" baseline="0" dirty="0">
                <a:solidFill>
                  <a:srgbClr val="000000"/>
                </a:solidFill>
                <a:ea typeface="+mn-ea"/>
              </a:rPr>
              <a:t/>
            </a:r>
            <a:br>
              <a:rPr lang="de-DE" altLang="de-DE" sz="1800" kern="0" baseline="0" dirty="0">
                <a:solidFill>
                  <a:srgbClr val="000000"/>
                </a:solidFill>
                <a:ea typeface="+mn-ea"/>
              </a:rPr>
            </a:br>
            <a:r>
              <a:rPr lang="de-DE" altLang="de-DE" sz="1800" kern="0" baseline="0" dirty="0">
                <a:solidFill>
                  <a:srgbClr val="000000"/>
                </a:solidFill>
                <a:ea typeface="+mn-ea"/>
              </a:rPr>
              <a:t>- Richtiges Verhalten im </a:t>
            </a:r>
            <a:r>
              <a:rPr lang="de-DE" altLang="de-DE" sz="1800" kern="0" baseline="0" dirty="0" smtClean="0">
                <a:solidFill>
                  <a:srgbClr val="000000"/>
                </a:solidFill>
                <a:ea typeface="+mn-ea"/>
              </a:rPr>
              <a:t>Brandfall</a:t>
            </a:r>
            <a:br>
              <a:rPr lang="de-DE" altLang="de-DE" sz="1800" kern="0" baseline="0" dirty="0" smtClean="0">
                <a:solidFill>
                  <a:srgbClr val="000000"/>
                </a:solidFill>
                <a:ea typeface="+mn-ea"/>
              </a:rPr>
            </a:br>
            <a:r>
              <a:rPr lang="de-DE" altLang="de-DE" sz="1800" kern="0" baseline="0" dirty="0" smtClean="0">
                <a:solidFill>
                  <a:srgbClr val="000000"/>
                </a:solidFill>
                <a:ea typeface="+mn-ea"/>
              </a:rPr>
              <a:t>- Absetzen </a:t>
            </a:r>
            <a:r>
              <a:rPr lang="de-DE" altLang="de-DE" sz="1800" kern="0" baseline="0" dirty="0">
                <a:solidFill>
                  <a:srgbClr val="000000"/>
                </a:solidFill>
                <a:ea typeface="+mn-ea"/>
              </a:rPr>
              <a:t>eines </a:t>
            </a:r>
            <a:r>
              <a:rPr lang="de-DE" altLang="de-DE" sz="1800" kern="0" baseline="0" dirty="0" smtClean="0">
                <a:solidFill>
                  <a:srgbClr val="000000"/>
                </a:solidFill>
                <a:ea typeface="+mn-ea"/>
              </a:rPr>
              <a:t>Notrufes</a:t>
            </a:r>
            <a:r>
              <a:rPr lang="de-DE" altLang="de-DE" sz="1800" kern="0" baseline="0" dirty="0">
                <a:solidFill>
                  <a:srgbClr val="000000"/>
                </a:solidFill>
                <a:ea typeface="+mn-ea"/>
              </a:rPr>
              <a:t/>
            </a:r>
            <a:br>
              <a:rPr lang="de-DE" altLang="de-DE" sz="1800" kern="0" baseline="0" dirty="0">
                <a:solidFill>
                  <a:srgbClr val="000000"/>
                </a:solidFill>
                <a:ea typeface="+mn-ea"/>
              </a:rPr>
            </a:br>
            <a:r>
              <a:rPr lang="de-DE" altLang="de-DE" sz="1800" kern="0" baseline="0" dirty="0">
                <a:solidFill>
                  <a:srgbClr val="000000"/>
                </a:solidFill>
                <a:ea typeface="+mn-ea"/>
              </a:rPr>
              <a:t>- </a:t>
            </a:r>
            <a:r>
              <a:rPr lang="de-DE" altLang="de-DE" sz="1800" kern="0" baseline="0" dirty="0" smtClean="0">
                <a:solidFill>
                  <a:srgbClr val="000000"/>
                </a:solidFill>
                <a:ea typeface="+mn-ea"/>
              </a:rPr>
              <a:t>Sicherer </a:t>
            </a:r>
            <a:r>
              <a:rPr lang="de-DE" altLang="de-DE" sz="1800" kern="0" baseline="0" dirty="0">
                <a:solidFill>
                  <a:srgbClr val="000000"/>
                </a:solidFill>
                <a:ea typeface="+mn-ea"/>
              </a:rPr>
              <a:t>Umgang </a:t>
            </a:r>
            <a:r>
              <a:rPr lang="de-DE" altLang="de-DE" sz="1800" kern="0" baseline="0" dirty="0" smtClean="0">
                <a:solidFill>
                  <a:srgbClr val="000000"/>
                </a:solidFill>
                <a:ea typeface="+mn-ea"/>
              </a:rPr>
              <a:t>mit dem Feuer</a:t>
            </a:r>
            <a:br>
              <a:rPr lang="de-DE" altLang="de-DE" sz="1800" kern="0" baseline="0" dirty="0" smtClean="0">
                <a:solidFill>
                  <a:srgbClr val="000000"/>
                </a:solidFill>
                <a:ea typeface="+mn-ea"/>
              </a:rPr>
            </a:br>
            <a:r>
              <a:rPr lang="de-DE" altLang="de-DE" sz="1800" kern="0" baseline="0" dirty="0" smtClean="0">
                <a:solidFill>
                  <a:srgbClr val="000000"/>
                </a:solidFill>
                <a:ea typeface="+mn-ea"/>
              </a:rPr>
              <a:t>:</a:t>
            </a:r>
            <a:endParaRPr lang="de-DE" altLang="de-DE" sz="1800" kern="0" baseline="0" dirty="0">
              <a:solidFill>
                <a:srgbClr val="000000"/>
              </a:solidFill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 autoUpdateAnimBg="0"/>
      <p:bldP spid="29" grpId="0" animBg="1" autoUpdateAnimBg="0"/>
      <p:bldP spid="30" grpId="0" animBg="1" autoUpdateAnimBg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Aufgaben der Brandschutzerzieher/innen | Fachbereich 9 (BE/BA) – Robert Wagner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56E771A1-C10B-4166-A51D-4D6AF19D37F2}" type="slidenum">
              <a:rPr lang="de-DE" altLang="de-DE" sz="800" baseline="0">
                <a:solidFill>
                  <a:schemeClr val="bg1"/>
                </a:solidFill>
                <a:latin typeface="FrutigerNext LT Bold" pitchFamily="76" charset="0"/>
              </a:rPr>
              <a:pPr/>
              <a:t>5</a:t>
            </a:fld>
            <a:endParaRPr lang="de-DE" altLang="de-DE" sz="800" baseline="0">
              <a:solidFill>
                <a:schemeClr val="bg1"/>
              </a:solidFill>
              <a:latin typeface="FrutigerNext LT Bold" pitchFamily="76" charset="0"/>
            </a:endParaRPr>
          </a:p>
        </p:txBody>
      </p:sp>
      <p:grpSp>
        <p:nvGrpSpPr>
          <p:cNvPr id="45" name="Gruppieren 44"/>
          <p:cNvGrpSpPr>
            <a:grpSpLocks/>
          </p:cNvGrpSpPr>
          <p:nvPr/>
        </p:nvGrpSpPr>
        <p:grpSpPr bwMode="auto">
          <a:xfrm>
            <a:off x="467544" y="548680"/>
            <a:ext cx="5256212" cy="4465637"/>
            <a:chOff x="2105521" y="1286471"/>
            <a:chExt cx="5256212" cy="4465637"/>
          </a:xfrm>
        </p:grpSpPr>
        <p:grpSp>
          <p:nvGrpSpPr>
            <p:cNvPr id="46" name="Group 103"/>
            <p:cNvGrpSpPr>
              <a:grpSpLocks/>
            </p:cNvGrpSpPr>
            <p:nvPr/>
          </p:nvGrpSpPr>
          <p:grpSpPr bwMode="auto">
            <a:xfrm>
              <a:off x="2105521" y="1286471"/>
              <a:ext cx="5256212" cy="4465637"/>
              <a:chOff x="1247" y="935"/>
              <a:chExt cx="3311" cy="2813"/>
            </a:xfrm>
          </p:grpSpPr>
          <p:pic>
            <p:nvPicPr>
              <p:cNvPr id="48" name="Picture 29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40" y="2235"/>
                <a:ext cx="584" cy="15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9" name="Picture 30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96" y="2235"/>
                <a:ext cx="584" cy="15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" name="Picture 31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6" y="2235"/>
                <a:ext cx="584" cy="15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" name="Text Box 32"/>
              <p:cNvSpPr txBox="1">
                <a:spLocks noChangeArrowheads="1"/>
              </p:cNvSpPr>
              <p:nvPr/>
            </p:nvSpPr>
            <p:spPr bwMode="auto">
              <a:xfrm>
                <a:off x="1296" y="2571"/>
                <a:ext cx="960" cy="826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+mn-ea"/>
                  </a:rPr>
                  <a:t>Lehrer/ Erzieher </a:t>
                </a:r>
                <a:br>
                  <a:rPr kumimoji="0" lang="de-DE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+mn-ea"/>
                  </a:rPr>
                </a:br>
                <a:r>
                  <a:rPr kumimoji="0" lang="de-DE" sz="16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+mn-ea"/>
                  </a:rPr>
                  <a:t>Grundschule,</a:t>
                </a:r>
                <a:br>
                  <a:rPr kumimoji="0" lang="de-DE" sz="16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+mn-ea"/>
                  </a:rPr>
                </a:br>
                <a:r>
                  <a:rPr kumimoji="0" lang="de-DE" sz="16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+mn-ea"/>
                  </a:rPr>
                  <a:t>Kindergarten</a:t>
                </a:r>
              </a:p>
            </p:txBody>
          </p:sp>
          <p:sp>
            <p:nvSpPr>
              <p:cNvPr id="52" name="Text Box 33"/>
              <p:cNvSpPr txBox="1">
                <a:spLocks noChangeArrowheads="1"/>
              </p:cNvSpPr>
              <p:nvPr/>
            </p:nvSpPr>
            <p:spPr bwMode="auto">
              <a:xfrm>
                <a:off x="2352" y="2571"/>
                <a:ext cx="1104" cy="288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+mn-ea"/>
                  </a:rPr>
                  <a:t>Feuerwehr</a:t>
                </a:r>
                <a:endParaRPr kumimoji="0" lang="de-DE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</a:endParaRPr>
              </a:p>
            </p:txBody>
          </p:sp>
          <p:sp>
            <p:nvSpPr>
              <p:cNvPr id="53" name="Text Box 34"/>
              <p:cNvSpPr txBox="1">
                <a:spLocks noChangeArrowheads="1"/>
              </p:cNvSpPr>
              <p:nvPr/>
            </p:nvSpPr>
            <p:spPr bwMode="auto">
              <a:xfrm>
                <a:off x="3682" y="2579"/>
                <a:ext cx="624" cy="288"/>
              </a:xfrm>
              <a:prstGeom prst="rect">
                <a:avLst/>
              </a:prstGeom>
              <a:solidFill>
                <a:srgbClr val="FFFFFF">
                  <a:lumMod val="9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sz="2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charset="0"/>
                    <a:ea typeface="+mn-ea"/>
                  </a:rPr>
                  <a:t>Eltern</a:t>
                </a:r>
                <a:endParaRPr kumimoji="0" lang="de-DE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+mn-ea"/>
                </a:endParaRPr>
              </a:p>
            </p:txBody>
          </p:sp>
          <p:sp>
            <p:nvSpPr>
              <p:cNvPr id="54" name="AutoShape 97"/>
              <p:cNvSpPr>
                <a:spLocks noChangeArrowheads="1"/>
              </p:cNvSpPr>
              <p:nvPr/>
            </p:nvSpPr>
            <p:spPr bwMode="auto">
              <a:xfrm>
                <a:off x="1324" y="1824"/>
                <a:ext cx="3175" cy="42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595959"/>
                  </a:gs>
                  <a:gs pos="50000">
                    <a:srgbClr val="C0C0C0"/>
                  </a:gs>
                  <a:gs pos="100000">
                    <a:srgbClr val="595959"/>
                  </a:gs>
                </a:gsLst>
                <a:lin ang="5400000" scaled="1"/>
              </a:gra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altLang="de-DE" sz="2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</a:endParaRPr>
              </a:p>
            </p:txBody>
          </p:sp>
          <p:sp>
            <p:nvSpPr>
              <p:cNvPr id="55" name="Text Box 28"/>
              <p:cNvSpPr txBox="1">
                <a:spLocks noChangeArrowheads="1"/>
              </p:cNvSpPr>
              <p:nvPr/>
            </p:nvSpPr>
            <p:spPr bwMode="auto">
              <a:xfrm>
                <a:off x="1837" y="1888"/>
                <a:ext cx="2223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altLang="de-DE" sz="2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</a:rPr>
                  <a:t>Brandschutzerziehung</a:t>
                </a:r>
              </a:p>
            </p:txBody>
          </p:sp>
          <p:sp>
            <p:nvSpPr>
              <p:cNvPr id="56" name="AutoShape 101"/>
              <p:cNvSpPr>
                <a:spLocks noChangeArrowheads="1"/>
              </p:cNvSpPr>
              <p:nvPr/>
            </p:nvSpPr>
            <p:spPr bwMode="auto">
              <a:xfrm>
                <a:off x="1247" y="935"/>
                <a:ext cx="3311" cy="907"/>
              </a:xfrm>
              <a:prstGeom prst="triangle">
                <a:avLst>
                  <a:gd name="adj" fmla="val 50000"/>
                </a:avLst>
              </a:prstGeom>
              <a:gradFill rotWithShape="1">
                <a:gsLst>
                  <a:gs pos="0">
                    <a:srgbClr val="595959"/>
                  </a:gs>
                  <a:gs pos="50000">
                    <a:srgbClr val="C0C0C0"/>
                  </a:gs>
                  <a:gs pos="100000">
                    <a:srgbClr val="595959"/>
                  </a:gs>
                </a:gsLst>
                <a:lin ang="5400000" scaled="1"/>
              </a:gradFill>
              <a:ln w="1905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de-DE" altLang="de-DE" sz="2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</a:endParaRPr>
              </a:p>
            </p:txBody>
          </p:sp>
        </p:grpSp>
        <p:pic>
          <p:nvPicPr>
            <p:cNvPr id="47" name="Grafik 2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107" y="2006402"/>
              <a:ext cx="1971040" cy="524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361" name="Gruppieren 15360"/>
          <p:cNvGrpSpPr/>
          <p:nvPr/>
        </p:nvGrpSpPr>
        <p:grpSpPr>
          <a:xfrm>
            <a:off x="5252269" y="1997016"/>
            <a:ext cx="3482673" cy="2440096"/>
            <a:chOff x="5252269" y="1959967"/>
            <a:chExt cx="3482673" cy="2440096"/>
          </a:xfrm>
        </p:grpSpPr>
        <p:grpSp>
          <p:nvGrpSpPr>
            <p:cNvPr id="15360" name="Gruppieren 15359"/>
            <p:cNvGrpSpPr/>
            <p:nvPr/>
          </p:nvGrpSpPr>
          <p:grpSpPr>
            <a:xfrm>
              <a:off x="5252269" y="1959967"/>
              <a:ext cx="3382391" cy="1428018"/>
              <a:chOff x="5252269" y="1959967"/>
              <a:chExt cx="3382391" cy="1428018"/>
            </a:xfrm>
          </p:grpSpPr>
          <p:sp>
            <p:nvSpPr>
              <p:cNvPr id="59" name="Textfeld 34"/>
              <p:cNvSpPr txBox="1">
                <a:spLocks noChangeArrowheads="1"/>
              </p:cNvSpPr>
              <p:nvPr/>
            </p:nvSpPr>
            <p:spPr bwMode="auto">
              <a:xfrm>
                <a:off x="6080227" y="1959967"/>
                <a:ext cx="2554433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e-DE" altLang="de-DE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ea typeface="+mn-ea"/>
                    <a:cs typeface="Arial" panose="020B0604020202020204" pitchFamily="34" charset="0"/>
                  </a:rPr>
                  <a:t>PPT-Präsentation</a:t>
                </a:r>
              </a:p>
            </p:txBody>
          </p:sp>
          <p:cxnSp>
            <p:nvCxnSpPr>
              <p:cNvPr id="60" name="Gerade Verbindung mit Pfeil 35"/>
              <p:cNvCxnSpPr>
                <a:cxnSpLocks noChangeShapeType="1"/>
              </p:cNvCxnSpPr>
              <p:nvPr/>
            </p:nvCxnSpPr>
            <p:spPr bwMode="auto">
              <a:xfrm>
                <a:off x="5252269" y="3387985"/>
                <a:ext cx="687485" cy="0"/>
              </a:xfrm>
              <a:prstGeom prst="straightConnector1">
                <a:avLst/>
              </a:prstGeom>
              <a:noFill/>
              <a:ln w="57150" algn="ctr">
                <a:solidFill>
                  <a:srgbClr val="000000"/>
                </a:solidFill>
                <a:round/>
                <a:headEnd type="arrow" w="med" len="med"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pic>
          <p:nvPicPr>
            <p:cNvPr id="2" name="Grafik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97571" y="2348880"/>
              <a:ext cx="2737371" cy="205118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Aufgaben der Brandschutzerzieher/innen | Fachbereich 9 (BE/BA) – Robert Wagner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219E-1785-4047-8F80-AE8EB8B96712}" type="slidenum">
              <a:rPr lang="de-DE" altLang="de-DE" smtClean="0"/>
              <a:pPr/>
              <a:t>6</a:t>
            </a:fld>
            <a:endParaRPr lang="de-DE" altLang="de-DE"/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107505" y="1695872"/>
            <a:ext cx="4896544" cy="1938992"/>
          </a:xfrm>
          <a:prstGeom prst="rect">
            <a:avLst/>
          </a:prstGeom>
          <a:noFill/>
          <a:ln w="19050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de-DE" sz="1600" u="sng" kern="0" baseline="0" dirty="0">
                <a:solidFill>
                  <a:sysClr val="windowText" lastClr="000000"/>
                </a:solidFill>
                <a:latin typeface="Arial"/>
                <a:ea typeface="+mn-ea"/>
              </a:rPr>
              <a:t>Bereich A</a:t>
            </a:r>
            <a:endParaRPr lang="de-DE" sz="1600" kern="0" baseline="0" dirty="0">
              <a:solidFill>
                <a:sysClr val="windowText" lastClr="000000"/>
              </a:solidFill>
              <a:latin typeface="Arial"/>
              <a:ea typeface="+mn-ea"/>
            </a:endParaRPr>
          </a:p>
          <a:p>
            <a:pPr algn="just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de-DE" sz="1600" b="1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Motivierung, Beratung u. Unterstützung</a:t>
            </a:r>
            <a:r>
              <a:rPr lang="de-DE" sz="1400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 </a:t>
            </a:r>
            <a:r>
              <a:rPr lang="de-DE" sz="1600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der </a:t>
            </a:r>
            <a:r>
              <a:rPr lang="de-DE" sz="1600" kern="0" baseline="0" dirty="0" smtClean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Erzieher/</a:t>
            </a:r>
            <a:r>
              <a:rPr lang="de-DE" sz="1600" kern="0" baseline="0" dirty="0" err="1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i</a:t>
            </a:r>
            <a:r>
              <a:rPr lang="de-DE" sz="1600" kern="0" baseline="0" dirty="0" err="1" smtClean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nen</a:t>
            </a:r>
            <a:r>
              <a:rPr lang="de-DE" sz="1600" kern="0" baseline="0" dirty="0" smtClean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 </a:t>
            </a:r>
            <a:r>
              <a:rPr lang="de-DE" sz="1600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bzw. Lehrkräfte für den Unterricht im Sinne einer Brandschutzerziehung (sie leisten im Regelfall für den Unterricht </a:t>
            </a:r>
            <a:r>
              <a:rPr lang="de-DE" sz="1600" u="sng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nur</a:t>
            </a:r>
            <a:r>
              <a:rPr lang="de-DE" sz="1600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 </a:t>
            </a:r>
            <a:r>
              <a:rPr lang="de-DE" sz="1600" kern="0" baseline="0" dirty="0" smtClean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fachlichen Beistand</a:t>
            </a:r>
            <a:r>
              <a:rPr lang="de-DE" sz="1600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). </a:t>
            </a:r>
            <a:br>
              <a:rPr lang="de-DE" sz="1600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</a:br>
            <a:r>
              <a:rPr lang="de-DE" sz="1600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B</a:t>
            </a:r>
            <a:r>
              <a:rPr lang="de-DE" sz="1600" kern="0" baseline="0" dirty="0">
                <a:solidFill>
                  <a:sysClr val="windowText" lastClr="000000"/>
                </a:solidFill>
                <a:latin typeface="Arial"/>
                <a:ea typeface="+mn-ea"/>
              </a:rPr>
              <a:t>etreuung von Schulklassen und Kindergarten- gruppen.</a:t>
            </a: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1616521" y="476672"/>
            <a:ext cx="6167438" cy="461962"/>
          </a:xfrm>
          <a:prstGeom prst="rect">
            <a:avLst/>
          </a:prstGeom>
          <a:noFill/>
          <a:ln w="12700" cmpd="dbl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de-DE" sz="2400" b="1" kern="0" baseline="0" dirty="0">
                <a:solidFill>
                  <a:sysClr val="windowText" lastClr="000000"/>
                </a:solidFill>
                <a:latin typeface="Arial"/>
                <a:ea typeface="+mn-ea"/>
              </a:rPr>
              <a:t>Aufgaben der BrandschutzerzieherInnen</a:t>
            </a:r>
            <a:endParaRPr lang="de-DE" sz="2400" kern="0" baseline="0" dirty="0">
              <a:solidFill>
                <a:sysClr val="windowText" lastClr="000000"/>
              </a:solidFill>
              <a:latin typeface="Arial"/>
              <a:ea typeface="+mn-ea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5261620" y="1695872"/>
            <a:ext cx="3774876" cy="1600200"/>
          </a:xfrm>
          <a:prstGeom prst="rect">
            <a:avLst/>
          </a:prstGeom>
          <a:noFill/>
          <a:ln w="19050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just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de-DE" sz="1600" u="sng" kern="0" baseline="0" dirty="0">
                <a:solidFill>
                  <a:sysClr val="windowText" lastClr="000000"/>
                </a:solidFill>
                <a:latin typeface="Arial"/>
                <a:ea typeface="+mn-ea"/>
              </a:rPr>
              <a:t>Bereich B</a:t>
            </a:r>
          </a:p>
          <a:p>
            <a:pPr algn="just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de-DE" sz="1600" b="1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Unterrichtsgang zur Feuerwehr</a:t>
            </a:r>
            <a:r>
              <a:rPr lang="de-DE" sz="1600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 organisieren (er soll vom Brand-</a:t>
            </a:r>
            <a:r>
              <a:rPr lang="de-DE" sz="1600" kern="0" baseline="0" dirty="0" err="1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schutzerzieher</a:t>
            </a:r>
            <a:r>
              <a:rPr lang="de-DE" sz="1600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 im Sinne der BE genutzt werden).</a:t>
            </a:r>
            <a:endParaRPr lang="de-DE" sz="1800" kern="0" baseline="0" dirty="0">
              <a:solidFill>
                <a:sysClr val="windowText" lastClr="000000"/>
              </a:solidFill>
              <a:latin typeface="Arial"/>
              <a:ea typeface="+mn-ea"/>
            </a:endParaRPr>
          </a:p>
        </p:txBody>
      </p:sp>
      <p:sp>
        <p:nvSpPr>
          <p:cNvPr id="16" name="Text Box 15"/>
          <p:cNvSpPr txBox="1">
            <a:spLocks noChangeArrowheads="1"/>
          </p:cNvSpPr>
          <p:nvPr/>
        </p:nvSpPr>
        <p:spPr bwMode="auto">
          <a:xfrm>
            <a:off x="2697608" y="4323184"/>
            <a:ext cx="4898727" cy="978024"/>
          </a:xfrm>
          <a:prstGeom prst="rect">
            <a:avLst/>
          </a:prstGeom>
          <a:noFill/>
          <a:ln w="19050">
            <a:solidFill>
              <a:sysClr val="windowText" lastClr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just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de-DE" sz="1600" u="sng" kern="0" baseline="0" dirty="0">
                <a:solidFill>
                  <a:sysClr val="windowText" lastClr="000000"/>
                </a:solidFill>
                <a:latin typeface="Arial"/>
                <a:ea typeface="+mn-ea"/>
              </a:rPr>
              <a:t>Bereich C</a:t>
            </a:r>
            <a:endParaRPr lang="de-DE" sz="1600" kern="0" baseline="0" dirty="0">
              <a:solidFill>
                <a:sysClr val="windowText" lastClr="000000"/>
              </a:solidFill>
              <a:latin typeface="Arial"/>
              <a:ea typeface="+mn-ea"/>
            </a:endParaRPr>
          </a:p>
          <a:p>
            <a:pPr algn="just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de-DE" sz="1600" b="1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Kontaktaufnahme zu den Eltern</a:t>
            </a:r>
            <a:r>
              <a:rPr lang="de-DE" sz="1600" kern="0" baseline="0" dirty="0">
                <a:solidFill>
                  <a:sysClr val="windowText" lastClr="000000"/>
                </a:solidFill>
                <a:latin typeface="Arial"/>
                <a:ea typeface="+mn-ea"/>
                <a:sym typeface="Wingdings" pitchFamily="2" charset="2"/>
              </a:rPr>
              <a:t> (für deren Kinder die Brandschutzerziehung durchgeführt werden soll)</a:t>
            </a:r>
            <a:endParaRPr lang="de-DE" sz="1800" kern="0" baseline="0" dirty="0">
              <a:solidFill>
                <a:sysClr val="windowText" lastClr="000000"/>
              </a:solidFill>
              <a:latin typeface="Arial"/>
              <a:ea typeface="+mn-ea"/>
            </a:endParaRP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2453134" y="1054522"/>
            <a:ext cx="4457700" cy="3268662"/>
            <a:chOff x="1463" y="1165"/>
            <a:chExt cx="2808" cy="2003"/>
          </a:xfrm>
        </p:grpSpPr>
        <p:cxnSp>
          <p:nvCxnSpPr>
            <p:cNvPr id="18" name="AutoShape 17"/>
            <p:cNvCxnSpPr>
              <a:cxnSpLocks noChangeShapeType="1"/>
            </p:cNvCxnSpPr>
            <p:nvPr/>
          </p:nvCxnSpPr>
          <p:spPr bwMode="auto">
            <a:xfrm flipH="1">
              <a:off x="1463" y="1173"/>
              <a:ext cx="252" cy="39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8"/>
            <p:cNvCxnSpPr>
              <a:cxnSpLocks noChangeShapeType="1"/>
            </p:cNvCxnSpPr>
            <p:nvPr/>
          </p:nvCxnSpPr>
          <p:spPr bwMode="auto">
            <a:xfrm>
              <a:off x="4043" y="1173"/>
              <a:ext cx="228" cy="39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3151" y="1165"/>
              <a:ext cx="0" cy="2003"/>
            </a:xfrm>
            <a:prstGeom prst="line">
              <a:avLst/>
            </a:prstGeom>
            <a:noFill/>
            <a:ln w="28575">
              <a:solidFill>
                <a:sysClr val="windowText" lastClr="00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de-DE" sz="1600" kern="0" baseline="0">
                <a:solidFill>
                  <a:sysClr val="windowText" lastClr="000000"/>
                </a:solidFill>
                <a:latin typeface="Arial"/>
                <a:ea typeface="+mn-ea"/>
              </a:endParaRPr>
            </a:p>
          </p:txBody>
        </p:sp>
      </p:grpSp>
      <p:sp>
        <p:nvSpPr>
          <p:cNvPr id="21" name="Textfeld 20"/>
          <p:cNvSpPr txBox="1"/>
          <p:nvPr/>
        </p:nvSpPr>
        <p:spPr>
          <a:xfrm>
            <a:off x="4265" y="5863408"/>
            <a:ext cx="237844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200" dirty="0" smtClean="0"/>
              <a:t>Quelle: Staatliche Feuerwehrschule Würzburg</a:t>
            </a: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12432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  <p:bldP spid="14" grpId="0"/>
      <p:bldP spid="15" grpId="0" animBg="1" autoUpdateAnimBg="0"/>
      <p:bldP spid="16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Stand: 14.08.2012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Titel der Präsentation | Vortragende(r)</a:t>
            </a:r>
            <a:endParaRPr lang="de-DE">
              <a:solidFill>
                <a:schemeClr val="tx1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2219E-1785-4047-8F80-AE8EB8B96712}" type="slidenum">
              <a:rPr lang="de-DE" altLang="de-DE" smtClean="0"/>
              <a:pPr/>
              <a:t>7</a:t>
            </a:fld>
            <a:endParaRPr lang="de-DE" altLang="de-DE"/>
          </a:p>
        </p:txBody>
      </p:sp>
      <p:sp>
        <p:nvSpPr>
          <p:cNvPr id="5" name="Foliennummernplatzhalter 3"/>
          <p:cNvSpPr txBox="1">
            <a:spLocks/>
          </p:cNvSpPr>
          <p:nvPr/>
        </p:nvSpPr>
        <p:spPr bwMode="auto">
          <a:xfrm>
            <a:off x="6781800" y="67818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800" kern="1200" baseline="0">
                <a:solidFill>
                  <a:schemeClr val="bg1"/>
                </a:solidFill>
                <a:latin typeface="FrutigerNext LT Bold" pitchFamily="76" charset="0"/>
                <a:ea typeface="ＭＳ Ｐゴシック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9pPr>
          </a:lstStyle>
          <a:p>
            <a:fld id="{669D6CB8-EE3E-4C8E-9E8A-9FA21CBF8CC5}" type="slidenum">
              <a:rPr lang="de-DE" altLang="de-DE" smtClean="0"/>
              <a:pPr/>
              <a:t>7</a:t>
            </a:fld>
            <a:endParaRPr lang="de-DE" altLang="de-DE"/>
          </a:p>
        </p:txBody>
      </p:sp>
      <p:sp>
        <p:nvSpPr>
          <p:cNvPr id="6" name="Rechteck 5"/>
          <p:cNvSpPr/>
          <p:nvPr/>
        </p:nvSpPr>
        <p:spPr>
          <a:xfrm>
            <a:off x="691952" y="2243668"/>
            <a:ext cx="81369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</a:pPr>
            <a:endParaRPr lang="de-DE" sz="2000" b="1" baseline="0" dirty="0">
              <a:solidFill>
                <a:srgbClr val="000000"/>
              </a:solidFill>
              <a:ea typeface="+mn-ea"/>
              <a:cs typeface="Arial" pitchFamily="34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de-DE" sz="2000" baseline="0" dirty="0">
                <a:solidFill>
                  <a:srgbClr val="000000"/>
                </a:solidFill>
                <a:ea typeface="+mn-ea"/>
                <a:cs typeface="Arial" pitchFamily="34" charset="0"/>
              </a:rPr>
              <a:t>Kontaktaufnahme zu den Lehrkräften der örtlichen Grundschule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de-DE" sz="2000" baseline="0" dirty="0">
                <a:solidFill>
                  <a:srgbClr val="000000"/>
                </a:solidFill>
                <a:ea typeface="+mn-ea"/>
                <a:cs typeface="Arial" pitchFamily="34" charset="0"/>
              </a:rPr>
              <a:t>Einweisung der Lehrkräfte in das Thema BE sowie in den Brandschutzerziehungskoffer durch die Brandschutzerzieher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de-DE" sz="2000" baseline="0" dirty="0">
                <a:solidFill>
                  <a:srgbClr val="000000"/>
                </a:solidFill>
                <a:ea typeface="+mn-ea"/>
                <a:cs typeface="Arial" pitchFamily="34" charset="0"/>
              </a:rPr>
              <a:t>Durchführung des BE- Unterrichtes in der GS durch die Lehrer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de-DE" sz="2000" baseline="0" dirty="0">
                <a:solidFill>
                  <a:srgbClr val="000000"/>
                </a:solidFill>
                <a:ea typeface="+mn-ea"/>
                <a:cs typeface="Arial" pitchFamily="34" charset="0"/>
              </a:rPr>
              <a:t>Besichtigung des Feuerwehrhauses </a:t>
            </a:r>
            <a:r>
              <a:rPr lang="de-DE" sz="2000" baseline="0" dirty="0" smtClean="0">
                <a:solidFill>
                  <a:srgbClr val="000000"/>
                </a:solidFill>
                <a:ea typeface="+mn-ea"/>
                <a:cs typeface="Arial" pitchFamily="34" charset="0"/>
              </a:rPr>
              <a:t>(inkl</a:t>
            </a:r>
            <a:r>
              <a:rPr lang="de-DE" sz="2000" baseline="0" dirty="0">
                <a:solidFill>
                  <a:srgbClr val="000000"/>
                </a:solidFill>
                <a:ea typeface="+mn-ea"/>
                <a:cs typeface="Arial" pitchFamily="34" charset="0"/>
              </a:rPr>
              <a:t>. BE)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de-DE" sz="2000" baseline="0" dirty="0">
                <a:solidFill>
                  <a:srgbClr val="000000"/>
                </a:solidFill>
                <a:ea typeface="+mn-ea"/>
                <a:cs typeface="Arial" pitchFamily="34" charset="0"/>
              </a:rPr>
              <a:t>Durchführen einer Schulräumungsübung (gesamte Schule)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lang="de-DE" sz="2000" baseline="0" dirty="0">
                <a:solidFill>
                  <a:srgbClr val="000000"/>
                </a:solidFill>
                <a:ea typeface="+mn-ea"/>
                <a:cs typeface="Arial" pitchFamily="34" charset="0"/>
              </a:rPr>
              <a:t>Durchführen einer BE- Prüfung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42230" y="413048"/>
            <a:ext cx="8382000" cy="211865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 sz="3600" b="1" baseline="0" dirty="0">
                <a:solidFill>
                  <a:prstClr val="black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Möglicher Ablauf eines Brandschutzerziehungsprojektes (Grundschule/Feuerwehrhaus):</a:t>
            </a:r>
          </a:p>
        </p:txBody>
      </p:sp>
      <p:sp>
        <p:nvSpPr>
          <p:cNvPr id="8" name="Fußzeilenplatzhalter 2"/>
          <p:cNvSpPr txBox="1">
            <a:spLocks/>
          </p:cNvSpPr>
          <p:nvPr/>
        </p:nvSpPr>
        <p:spPr bwMode="auto">
          <a:xfrm>
            <a:off x="1600200" y="6781800"/>
            <a:ext cx="5037138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1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800" kern="1200" baseline="0" smtClean="0">
                <a:solidFill>
                  <a:schemeClr val="bg1"/>
                </a:solidFill>
                <a:latin typeface="+mn-lt"/>
                <a:ea typeface="ＭＳ Ｐゴシック" pitchFamily="76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4400" kern="1200" baseline="30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9pPr>
          </a:lstStyle>
          <a:p>
            <a:pPr>
              <a:defRPr/>
            </a:pPr>
            <a:r>
              <a:rPr lang="de-DE" smtClean="0"/>
              <a:t>LG Ausbilder für Brandschutzerziehung in der Grundschule | Fachbereich 9 (BE/BA) – Robert Wagner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752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heme/theme1.xml><?xml version="1.0" encoding="utf-8"?>
<a:theme xmlns:a="http://schemas.openxmlformats.org/drawingml/2006/main" name="LFV_PPT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e Präsentation">
      <a:majorFont>
        <a:latin typeface="FrutigerNext LT Bold"/>
        <a:ea typeface="ＭＳ Ｐゴシック"/>
        <a:cs typeface=""/>
      </a:majorFont>
      <a:minorFont>
        <a:latin typeface="FrutigerNext LT Light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4400" b="0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7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4400" b="0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76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LFV_PPT</Template>
  <TotalTime>0</TotalTime>
  <Words>321</Words>
  <Application>Microsoft Office PowerPoint</Application>
  <PresentationFormat>Bildschirmpräsentation (4:3)</PresentationFormat>
  <Paragraphs>62</Paragraphs>
  <Slides>7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5" baseType="lpstr">
      <vt:lpstr>ＭＳ Ｐゴシック</vt:lpstr>
      <vt:lpstr>Arial</vt:lpstr>
      <vt:lpstr>FrutigerNext LT Bold</vt:lpstr>
      <vt:lpstr>FrutigerNext LT Light</vt:lpstr>
      <vt:lpstr>Segoe UI</vt:lpstr>
      <vt:lpstr>Times New Roman</vt:lpstr>
      <vt:lpstr>Wingdings</vt:lpstr>
      <vt:lpstr>LFV_PPT</vt:lpstr>
      <vt:lpstr>- Ziele der Brandschutzerziehung - Aufgaben der   Brandschutzerzieher/innen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M 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Präsentationstitel</dc:title>
  <dc:creator>weiss</dc:creator>
  <cp:lastModifiedBy>Robert Wagner</cp:lastModifiedBy>
  <cp:revision>12</cp:revision>
  <cp:lastPrinted>2012-05-04T16:31:58Z</cp:lastPrinted>
  <dcterms:created xsi:type="dcterms:W3CDTF">2013-06-10T08:01:05Z</dcterms:created>
  <dcterms:modified xsi:type="dcterms:W3CDTF">2015-11-18T16:57:55Z</dcterms:modified>
</cp:coreProperties>
</file>